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1"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4" r:id="rId17"/>
    <p:sldId id="315" r:id="rId18"/>
    <p:sldId id="316" r:id="rId19"/>
    <p:sldId id="317" r:id="rId20"/>
    <p:sldId id="318" r:id="rId21"/>
    <p:sldId id="319" r:id="rId22"/>
    <p:sldId id="310" r:id="rId23"/>
    <p:sldId id="311" r:id="rId24"/>
    <p:sldId id="313" r:id="rId25"/>
    <p:sldId id="261" r:id="rId26"/>
    <p:sldId id="264" r:id="rId27"/>
    <p:sldId id="265" r:id="rId28"/>
    <p:sldId id="257" r:id="rId29"/>
    <p:sldId id="267" r:id="rId30"/>
    <p:sldId id="268" r:id="rId31"/>
    <p:sldId id="269" r:id="rId32"/>
    <p:sldId id="270"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5" r:id="rId56"/>
    <p:sldId id="296" r:id="rId57"/>
    <p:sldId id="320" r:id="rId58"/>
    <p:sldId id="29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matski slog 1 – poudarek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Srednji slog 2 – poudare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40" autoAdjust="0"/>
  </p:normalViewPr>
  <p:slideViewPr>
    <p:cSldViewPr snapToGrid="0">
      <p:cViewPr>
        <p:scale>
          <a:sx n="94" d="100"/>
          <a:sy n="94" d="100"/>
        </p:scale>
        <p:origin x="-384"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A3CF71-8FF8-4ADB-8616-BFD786FB2405}"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val="333490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3CF71-8FF8-4ADB-8616-BFD786FB2405}"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val="189232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3CF71-8FF8-4ADB-8616-BFD786FB2405}"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A38B64-7B61-4922-86B9-370AEF36CCF9}" type="slidenum">
              <a:rPr lang="en-GB" smtClean="0"/>
              <a:pPr/>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9353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EA3CF71-8FF8-4ADB-8616-BFD786FB2405}" type="datetimeFigureOut">
              <a:rPr lang="en-GB" smtClean="0"/>
              <a:pPr/>
              <a:t>14/12/2015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val="2318813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EA3CF71-8FF8-4ADB-8616-BFD786FB2405}" type="datetimeFigureOut">
              <a:rPr lang="en-GB" smtClean="0"/>
              <a:pPr/>
              <a:t>14/12/2015</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A38B64-7B61-4922-86B9-370AEF36CCF9}" type="slidenum">
              <a:rPr lang="en-GB" smtClean="0"/>
              <a:pPr/>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10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EA3CF71-8FF8-4ADB-8616-BFD786FB2405}" type="datetimeFigureOut">
              <a:rPr lang="en-GB" smtClean="0"/>
              <a:pPr/>
              <a:t>14/12/2015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val="293587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3CF71-8FF8-4ADB-8616-BFD786FB2405}"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val="3602585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3CF71-8FF8-4ADB-8616-BFD786FB2405}"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val="193554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3CF71-8FF8-4ADB-8616-BFD786FB2405}"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val="250361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3CF71-8FF8-4ADB-8616-BFD786FB2405}"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val="76324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A3CF71-8FF8-4ADB-8616-BFD786FB2405}" type="datetimeFigureOut">
              <a:rPr lang="en-GB" smtClean="0"/>
              <a:pPr/>
              <a:t>14/12/2015</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val="367652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A3CF71-8FF8-4ADB-8616-BFD786FB2405}" type="datetimeFigureOut">
              <a:rPr lang="en-GB" smtClean="0"/>
              <a:pPr/>
              <a:t>14/12/2015</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val="120604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A3CF71-8FF8-4ADB-8616-BFD786FB2405}" type="datetimeFigureOut">
              <a:rPr lang="en-GB" smtClean="0"/>
              <a:pPr/>
              <a:t>14/12/2015</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val="20320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3CF71-8FF8-4ADB-8616-BFD786FB2405}" type="datetimeFigureOut">
              <a:rPr lang="en-GB" smtClean="0"/>
              <a:pPr/>
              <a:t>14/12/2015</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val="64980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3CF71-8FF8-4ADB-8616-BFD786FB2405}" type="datetimeFigureOut">
              <a:rPr lang="en-GB" smtClean="0"/>
              <a:pPr/>
              <a:t>14/12/2015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val="162800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3CF71-8FF8-4ADB-8616-BFD786FB2405}" type="datetimeFigureOut">
              <a:rPr lang="en-GB" smtClean="0"/>
              <a:pPr/>
              <a:t>14/12/2015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A38B64-7B61-4922-86B9-370AEF36CCF9}" type="slidenum">
              <a:rPr lang="en-GB" smtClean="0"/>
              <a:pPr/>
              <a:t>‹#›</a:t>
            </a:fld>
            <a:endParaRPr lang="en-GB"/>
          </a:p>
        </p:txBody>
      </p:sp>
    </p:spTree>
    <p:extLst>
      <p:ext uri="{BB962C8B-B14F-4D97-AF65-F5344CB8AC3E}">
        <p14:creationId xmlns:p14="http://schemas.microsoft.com/office/powerpoint/2010/main" val="3787821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EA3CF71-8FF8-4ADB-8616-BFD786FB2405}" type="datetimeFigureOut">
              <a:rPr lang="en-GB" smtClean="0"/>
              <a:pPr/>
              <a:t>14/12/2015</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6A38B64-7B61-4922-86B9-370AEF36CCF9}" type="slidenum">
              <a:rPr lang="en-GB" smtClean="0"/>
              <a:pPr/>
              <a:t>‹#›</a:t>
            </a:fld>
            <a:endParaRPr lang="en-GB"/>
          </a:p>
        </p:txBody>
      </p:sp>
    </p:spTree>
    <p:extLst>
      <p:ext uri="{BB962C8B-B14F-4D97-AF65-F5344CB8AC3E}">
        <p14:creationId xmlns:p14="http://schemas.microsoft.com/office/powerpoint/2010/main" val="2918745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0.jpeg"/><Relationship Id="rId7" Type="http://schemas.openxmlformats.org/officeDocument/2006/relationships/image" Target="../media/image8.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www.leaf.globa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2.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jpeg"/><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9.png"/><Relationship Id="rId10" Type="http://schemas.openxmlformats.org/officeDocument/2006/relationships/image" Target="../media/image37.jpeg"/><Relationship Id="rId4" Type="http://schemas.openxmlformats.org/officeDocument/2006/relationships/image" Target="../media/image8.jpe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9.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jpeg"/><Relationship Id="rId7" Type="http://schemas.openxmlformats.org/officeDocument/2006/relationships/image" Target="../media/image43.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7.png"/><Relationship Id="rId7" Type="http://schemas.openxmlformats.org/officeDocument/2006/relationships/image" Target="../media/image9.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50.png"/><Relationship Id="rId4" Type="http://schemas.openxmlformats.org/officeDocument/2006/relationships/image" Target="../media/image6.jpe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9.pn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3.png"/></Relationships>
</file>

<file path=ppt/slides/_rels/slide5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jpeg"/><Relationship Id="rId7"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7.jpeg"/><Relationship Id="rId7" Type="http://schemas.openxmlformats.org/officeDocument/2006/relationships/image" Target="../media/image20.jpeg"/><Relationship Id="rId12"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3.jpeg"/><Relationship Id="rId5" Type="http://schemas.openxmlformats.org/officeDocument/2006/relationships/image" Target="../media/image9.png"/><Relationship Id="rId10" Type="http://schemas.openxmlformats.org/officeDocument/2006/relationships/image" Target="../media/image22.jpeg"/><Relationship Id="rId4" Type="http://schemas.openxmlformats.org/officeDocument/2006/relationships/image" Target="../media/image8.jpeg"/><Relationship Id="rId9" Type="http://schemas.openxmlformats.org/officeDocument/2006/relationships/hyperlink" Target="http://www.leaf.global/projects-1/2015/10/16/tree-planting-swed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18367" y="5507665"/>
            <a:ext cx="2809875" cy="866775"/>
          </a:xfrm>
          <a:prstGeom prst="rect">
            <a:avLst/>
          </a:prstGeom>
        </p:spPr>
      </p:pic>
      <p:pic>
        <p:nvPicPr>
          <p:cNvPr id="6" name="Picture 5" descr="Y:\Graphics-Templates\Logos\FEE logos\FEE\onscreen\fee_rgb.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4883" y="5225957"/>
            <a:ext cx="617105" cy="1199283"/>
          </a:xfrm>
          <a:prstGeom prst="rect">
            <a:avLst/>
          </a:prstGeom>
          <a:noFill/>
          <a:ln>
            <a:noFill/>
          </a:ln>
        </p:spPr>
      </p:pic>
      <p:sp>
        <p:nvSpPr>
          <p:cNvPr id="7" name="PoljeZBesedilom 6"/>
          <p:cNvSpPr txBox="1"/>
          <p:nvPr/>
        </p:nvSpPr>
        <p:spPr>
          <a:xfrm>
            <a:off x="1549400" y="1422400"/>
            <a:ext cx="9461500" cy="2585323"/>
          </a:xfrm>
          <a:prstGeom prst="rect">
            <a:avLst/>
          </a:prstGeom>
          <a:noFill/>
        </p:spPr>
        <p:txBody>
          <a:bodyPr wrap="square" rtlCol="0">
            <a:spAutoFit/>
          </a:bodyPr>
          <a:lstStyle/>
          <a:p>
            <a:pPr algn="ctr"/>
            <a:r>
              <a:rPr lang="sl-SI" sz="5400" b="1" dirty="0" smtClean="0"/>
              <a:t>Program LEAF in projekt Raziskovalci biotske raznovrstnosti</a:t>
            </a:r>
            <a:endParaRPr lang="sl-SI" sz="5400" b="1" dirty="0"/>
          </a:p>
        </p:txBody>
      </p:sp>
      <p:sp>
        <p:nvSpPr>
          <p:cNvPr id="7170" name="AutoShape 2" descr="Rezultat iskanja slik za EKOŠO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7172" name="AutoShape 4" descr="Rezultat iskanja slik za EKOŠOL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717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79800" y="5249421"/>
            <a:ext cx="1138238" cy="1179953"/>
          </a:xfrm>
          <a:prstGeom prst="rect">
            <a:avLst/>
          </a:prstGeom>
          <a:noFill/>
          <a:ln w="9525">
            <a:noFill/>
            <a:miter lim="800000"/>
            <a:headEnd/>
            <a:tailEnd/>
          </a:ln>
        </p:spPr>
      </p:pic>
      <p:sp>
        <p:nvSpPr>
          <p:cNvPr id="6146" name="AutoShape 2" descr="Rezultat iskanja slik za lek &amp;ccaron;lan skupine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6148" name="Picture 4" descr="http://www.lek.si/media/img/logo-si.png"/>
          <p:cNvPicPr>
            <a:picLocks noChangeAspect="1" noChangeArrowheads="1"/>
          </p:cNvPicPr>
          <p:nvPr/>
        </p:nvPicPr>
        <p:blipFill>
          <a:blip r:embed="rId5" cstate="print"/>
          <a:srcRect/>
          <a:stretch>
            <a:fillRect/>
          </a:stretch>
        </p:blipFill>
        <p:spPr bwMode="auto">
          <a:xfrm>
            <a:off x="8461375" y="5346700"/>
            <a:ext cx="2209800" cy="962025"/>
          </a:xfrm>
          <a:prstGeom prst="rect">
            <a:avLst/>
          </a:prstGeom>
          <a:noFill/>
        </p:spPr>
      </p:pic>
    </p:spTree>
    <p:extLst>
      <p:ext uri="{BB962C8B-B14F-4D97-AF65-F5344CB8AC3E}">
        <p14:creationId xmlns:p14="http://schemas.microsoft.com/office/powerpoint/2010/main" val="2697533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0" y="0"/>
            <a:ext cx="2055813" cy="6858000"/>
            <a:chOff x="0" y="0"/>
            <a:chExt cx="2055813" cy="6858000"/>
          </a:xfrm>
        </p:grpSpPr>
        <p:grpSp>
          <p:nvGrpSpPr>
            <p:cNvPr id="3" name="Skupina 1"/>
            <p:cNvGrpSpPr>
              <a:grpSpLocks/>
            </p:cNvGrpSpPr>
            <p:nvPr/>
          </p:nvGrpSpPr>
          <p:grpSpPr bwMode="auto">
            <a:xfrm>
              <a:off x="0" y="0"/>
              <a:ext cx="1129236" cy="6858000"/>
              <a:chOff x="214282" y="144000"/>
              <a:chExt cx="1032546" cy="6475894"/>
            </a:xfrm>
          </p:grpSpPr>
          <p:sp>
            <p:nvSpPr>
              <p:cNvPr id="6" name="Pravokotnik 5"/>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8" name="Slika 7"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4"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pic>
        <p:nvPicPr>
          <p:cNvPr id="9"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38848" y="0"/>
            <a:ext cx="5710336"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0" y="0"/>
            <a:ext cx="2055813" cy="6858000"/>
            <a:chOff x="0" y="0"/>
            <a:chExt cx="2055813" cy="6858000"/>
          </a:xfrm>
        </p:grpSpPr>
        <p:grpSp>
          <p:nvGrpSpPr>
            <p:cNvPr id="3" name="Skupina 1"/>
            <p:cNvGrpSpPr>
              <a:grpSpLocks/>
            </p:cNvGrpSpPr>
            <p:nvPr/>
          </p:nvGrpSpPr>
          <p:grpSpPr bwMode="auto">
            <a:xfrm>
              <a:off x="0" y="0"/>
              <a:ext cx="1129236" cy="6858000"/>
              <a:chOff x="214282" y="144000"/>
              <a:chExt cx="1032546" cy="6475894"/>
            </a:xfrm>
          </p:grpSpPr>
          <p:sp>
            <p:nvSpPr>
              <p:cNvPr id="6" name="Pravokotnik 5"/>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8" name="Slika 7"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4"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pic>
        <p:nvPicPr>
          <p:cNvPr id="9" name="Picture 3" descr="Y:\LEAF\Images\malta15.jpg"/>
          <p:cNvPicPr/>
          <p:nvPr/>
        </p:nvPicPr>
        <p:blipFill rotWithShape="1">
          <a:blip r:embed="rId6" cstate="email">
            <a:extLst>
              <a:ext uri="{28A0092B-C50C-407E-A947-70E740481C1C}">
                <a14:useLocalDpi xmlns:a14="http://schemas.microsoft.com/office/drawing/2010/main"/>
              </a:ext>
            </a:extLst>
          </a:blip>
          <a:srcRect l="38446" t="11445" r="16252" b="47204"/>
          <a:stretch/>
        </p:blipFill>
        <p:spPr bwMode="auto">
          <a:xfrm>
            <a:off x="7023100" y="3712840"/>
            <a:ext cx="4803080" cy="298006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0" name="Title 1"/>
          <p:cNvSpPr txBox="1">
            <a:spLocks/>
          </p:cNvSpPr>
          <p:nvPr/>
        </p:nvSpPr>
        <p:spPr>
          <a:xfrm>
            <a:off x="3092747" y="226740"/>
            <a:ext cx="8617031" cy="598717"/>
          </a:xfrm>
          <a:prstGeom prst="rect">
            <a:avLst/>
          </a:prstGeom>
          <a:solidFill>
            <a:srgbClr val="00AF3F"/>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sz="2800" b="1" dirty="0">
                <a:solidFill>
                  <a:schemeClr val="bg1"/>
                </a:solidFill>
                <a:effectLst>
                  <a:outerShdw blurRad="38100" dist="38100" dir="2700000" algn="tl">
                    <a:srgbClr val="000000"/>
                  </a:outerShdw>
                </a:effectLst>
                <a:cs typeface="Arial" charset="0"/>
              </a:rPr>
              <a:t>Nagrada LEAF</a:t>
            </a:r>
            <a:endParaRPr lang="en-US" sz="2800" b="1" dirty="0">
              <a:solidFill>
                <a:schemeClr val="bg1"/>
              </a:solidFill>
              <a:effectLst>
                <a:outerShdw blurRad="38100" dist="38100" dir="2700000" algn="tl">
                  <a:srgbClr val="000000"/>
                </a:outerShdw>
              </a:effectLst>
              <a:cs typeface="Arial" charset="0"/>
            </a:endParaRPr>
          </a:p>
        </p:txBody>
      </p:sp>
      <p:pic>
        <p:nvPicPr>
          <p:cNvPr id="12" name="yui_3_17_2_1_1446384289340_942" descr="IMG_0074.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3537372" y="4356100"/>
            <a:ext cx="2939628" cy="2501900"/>
          </a:xfrm>
          <a:prstGeom prst="rect">
            <a:avLst/>
          </a:prstGeom>
          <a:ln>
            <a:noFill/>
          </a:ln>
          <a:effectLst>
            <a:softEdge rad="112500"/>
          </a:effectLst>
        </p:spPr>
      </p:pic>
      <p:sp>
        <p:nvSpPr>
          <p:cNvPr id="11" name="TextBox 4"/>
          <p:cNvSpPr txBox="1"/>
          <p:nvPr/>
        </p:nvSpPr>
        <p:spPr>
          <a:xfrm>
            <a:off x="3188158" y="1138798"/>
            <a:ext cx="7276642" cy="3323987"/>
          </a:xfrm>
          <a:prstGeom prst="rect">
            <a:avLst/>
          </a:prstGeom>
          <a:noFill/>
        </p:spPr>
        <p:txBody>
          <a:bodyPr wrap="square" rtlCol="0">
            <a:spAutoFit/>
          </a:bodyPr>
          <a:lstStyle/>
          <a:p>
            <a:r>
              <a:rPr lang="sl-SI" sz="2400" b="1" dirty="0" smtClean="0">
                <a:latin typeface="Calibri" panose="020F0502020204030204" pitchFamily="34" charset="0"/>
              </a:rPr>
              <a:t>Nagrada LEAF </a:t>
            </a:r>
            <a:r>
              <a:rPr lang="en-US" sz="2400" dirty="0" smtClean="0">
                <a:latin typeface="Calibri" panose="020F0502020204030204" pitchFamily="34" charset="0"/>
              </a:rPr>
              <a:t>- </a:t>
            </a:r>
            <a:r>
              <a:rPr lang="sl-SI" sz="2400" dirty="0" smtClean="0">
                <a:latin typeface="Calibri" panose="020F0502020204030204" pitchFamily="34" charset="0"/>
              </a:rPr>
              <a:t> šole, ki dokončajo gozdni cikel so nagrajene s certifikatom. </a:t>
            </a:r>
            <a:endParaRPr lang="en-US" sz="2400" dirty="0" smtClean="0">
              <a:latin typeface="Calibri" panose="020F0502020204030204" pitchFamily="34" charset="0"/>
            </a:endParaRPr>
          </a:p>
          <a:p>
            <a:endParaRPr lang="en-GB" sz="2400" dirty="0" smtClean="0">
              <a:latin typeface="Calibri" panose="020F0502020204030204" pitchFamily="34" charset="0"/>
            </a:endParaRPr>
          </a:p>
          <a:p>
            <a:r>
              <a:rPr lang="sl-SI" sz="2400" dirty="0" smtClean="0">
                <a:latin typeface="Calibri" panose="020F0502020204030204" pitchFamily="34" charset="0"/>
              </a:rPr>
              <a:t>Štiri stopnje nagrade LEAF:</a:t>
            </a:r>
            <a:endParaRPr lang="en-GB" sz="2400" dirty="0">
              <a:latin typeface="Calibri" panose="020F0502020204030204" pitchFamily="34" charset="0"/>
            </a:endParaRPr>
          </a:p>
          <a:p>
            <a:pPr marL="914400" lvl="1" indent="-457200">
              <a:buFont typeface="+mj-lt"/>
              <a:buAutoNum type="arabicPeriod"/>
            </a:pPr>
            <a:r>
              <a:rPr lang="en-US" sz="2400" dirty="0" smtClean="0">
                <a:latin typeface="Calibri" panose="020F0502020204030204" pitchFamily="34" charset="0"/>
              </a:rPr>
              <a:t>Regis</a:t>
            </a:r>
            <a:r>
              <a:rPr lang="sl-SI" sz="2400" dirty="0" smtClean="0">
                <a:latin typeface="Calibri" panose="020F0502020204030204" pitchFamily="34" charset="0"/>
              </a:rPr>
              <a:t>tracija</a:t>
            </a:r>
            <a:endParaRPr lang="en-GB" sz="2400" dirty="0">
              <a:latin typeface="Calibri" panose="020F0502020204030204" pitchFamily="34" charset="0"/>
            </a:endParaRPr>
          </a:p>
          <a:p>
            <a:pPr marL="914400" lvl="1" indent="-457200">
              <a:buFont typeface="+mj-lt"/>
              <a:buAutoNum type="arabicPeriod"/>
            </a:pPr>
            <a:r>
              <a:rPr lang="sl-SI" sz="2400" dirty="0" smtClean="0">
                <a:latin typeface="Calibri" panose="020F0502020204030204" pitchFamily="34" charset="0"/>
              </a:rPr>
              <a:t>Izvedba gozdnega cikla</a:t>
            </a:r>
            <a:endParaRPr lang="en-GB" sz="2400" dirty="0">
              <a:latin typeface="Calibri" panose="020F0502020204030204" pitchFamily="34" charset="0"/>
            </a:endParaRPr>
          </a:p>
          <a:p>
            <a:pPr marL="914400" lvl="1" indent="-457200">
              <a:buFont typeface="+mj-lt"/>
              <a:buAutoNum type="arabicPeriod"/>
            </a:pPr>
            <a:r>
              <a:rPr lang="sl-SI" sz="2400" dirty="0" smtClean="0">
                <a:latin typeface="Calibri" panose="020F0502020204030204" pitchFamily="34" charset="0"/>
              </a:rPr>
              <a:t>Zahtevek</a:t>
            </a:r>
            <a:endParaRPr lang="en-GB" sz="2400" dirty="0">
              <a:latin typeface="Calibri" panose="020F0502020204030204" pitchFamily="34" charset="0"/>
            </a:endParaRPr>
          </a:p>
          <a:p>
            <a:pPr marL="914400" lvl="1" indent="-457200">
              <a:buFont typeface="+mj-lt"/>
              <a:buAutoNum type="arabicPeriod"/>
            </a:pPr>
            <a:r>
              <a:rPr lang="sl-SI" sz="2400" dirty="0" smtClean="0">
                <a:latin typeface="Calibri" panose="020F0502020204030204" pitchFamily="34" charset="0"/>
              </a:rPr>
              <a:t>Certifikat</a:t>
            </a:r>
            <a:endParaRPr lang="en-GB" sz="2400" dirty="0">
              <a:latin typeface="Calibri" panose="020F0502020204030204" pitchFamily="34" charset="0"/>
            </a:endParaRPr>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fade">
                                      <p:cBhvr>
                                        <p:cTn id="16" dur="500"/>
                                        <p:tgtEl>
                                          <p:spTgt spid="11">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fade">
                                      <p:cBhvr>
                                        <p:cTn id="19" dur="500"/>
                                        <p:tgtEl>
                                          <p:spTgt spid="11">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0" y="0"/>
            <a:ext cx="2055813" cy="6858000"/>
            <a:chOff x="0" y="0"/>
            <a:chExt cx="2055813" cy="6858000"/>
          </a:xfrm>
        </p:grpSpPr>
        <p:grpSp>
          <p:nvGrpSpPr>
            <p:cNvPr id="3" name="Skupina 1"/>
            <p:cNvGrpSpPr>
              <a:grpSpLocks/>
            </p:cNvGrpSpPr>
            <p:nvPr/>
          </p:nvGrpSpPr>
          <p:grpSpPr bwMode="auto">
            <a:xfrm>
              <a:off x="0" y="0"/>
              <a:ext cx="1129236" cy="6858000"/>
              <a:chOff x="214282" y="144000"/>
              <a:chExt cx="1032546" cy="6475894"/>
            </a:xfrm>
          </p:grpSpPr>
          <p:sp>
            <p:nvSpPr>
              <p:cNvPr id="6" name="Pravokotnik 5"/>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8" name="Slika 7"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4"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sp>
        <p:nvSpPr>
          <p:cNvPr id="9" name="Title 1"/>
          <p:cNvSpPr txBox="1">
            <a:spLocks/>
          </p:cNvSpPr>
          <p:nvPr/>
        </p:nvSpPr>
        <p:spPr>
          <a:xfrm>
            <a:off x="3003848" y="290240"/>
            <a:ext cx="8743652" cy="684076"/>
          </a:xfrm>
          <a:prstGeom prst="rect">
            <a:avLst/>
          </a:prstGeom>
          <a:solidFill>
            <a:srgbClr val="00AF3F"/>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sz="2800" b="1" dirty="0">
                <a:solidFill>
                  <a:schemeClr val="bg1"/>
                </a:solidFill>
                <a:effectLst>
                  <a:outerShdw blurRad="38100" dist="38100" dir="2700000" algn="tl">
                    <a:srgbClr val="000000"/>
                  </a:outerShdw>
                </a:effectLst>
                <a:cs typeface="Arial" charset="0"/>
              </a:rPr>
              <a:t>Letno posodobljene informacije</a:t>
            </a:r>
            <a:endParaRPr lang="en-US" sz="2800" b="1" dirty="0">
              <a:solidFill>
                <a:schemeClr val="bg1"/>
              </a:solidFill>
              <a:effectLst>
                <a:outerShdw blurRad="38100" dist="38100" dir="2700000" algn="tl">
                  <a:srgbClr val="000000"/>
                </a:outerShdw>
              </a:effectLst>
              <a:cs typeface="Arial" charset="0"/>
            </a:endParaRPr>
          </a:p>
        </p:txBody>
      </p:sp>
      <p:sp>
        <p:nvSpPr>
          <p:cNvPr id="10" name="TextBox 6"/>
          <p:cNvSpPr txBox="1"/>
          <p:nvPr/>
        </p:nvSpPr>
        <p:spPr>
          <a:xfrm>
            <a:off x="2762548" y="1660525"/>
            <a:ext cx="5139506" cy="3693319"/>
          </a:xfrm>
          <a:prstGeom prst="rect">
            <a:avLst/>
          </a:prstGeom>
          <a:noFill/>
        </p:spPr>
        <p:txBody>
          <a:bodyPr wrap="square" rtlCol="0">
            <a:spAutoFit/>
          </a:bodyPr>
          <a:lstStyle/>
          <a:p>
            <a:pPr marL="342900" indent="-342900">
              <a:buFont typeface="Wingdings" panose="05000000000000000000" pitchFamily="2" charset="2"/>
              <a:buChar char="ü"/>
            </a:pPr>
            <a:r>
              <a:rPr lang="sl-SI" sz="2400" dirty="0" smtClean="0"/>
              <a:t>Država</a:t>
            </a:r>
            <a:endParaRPr lang="en-GB" sz="2400" dirty="0"/>
          </a:p>
          <a:p>
            <a:pPr marL="342900" indent="-342900">
              <a:buFont typeface="Wingdings" panose="05000000000000000000" pitchFamily="2" charset="2"/>
              <a:buChar char="ü"/>
            </a:pPr>
            <a:r>
              <a:rPr lang="sl-SI" sz="2400" dirty="0" smtClean="0"/>
              <a:t>Leto začetka programa</a:t>
            </a:r>
            <a:endParaRPr lang="en-US" sz="2400" dirty="0" smtClean="0"/>
          </a:p>
          <a:p>
            <a:pPr marL="342900" indent="-342900">
              <a:buFont typeface="Wingdings" panose="05000000000000000000" pitchFamily="2" charset="2"/>
              <a:buChar char="ü"/>
            </a:pPr>
            <a:r>
              <a:rPr lang="sl-SI" sz="2400" dirty="0" smtClean="0"/>
              <a:t>Načrt izvedbe programa </a:t>
            </a:r>
            <a:r>
              <a:rPr lang="en-US" sz="2400" dirty="0" smtClean="0"/>
              <a:t>LEAF</a:t>
            </a:r>
          </a:p>
          <a:p>
            <a:pPr marL="342900" lvl="0" indent="-342900">
              <a:buFont typeface="Wingdings" panose="05000000000000000000" pitchFamily="2" charset="2"/>
              <a:buChar char="ü"/>
            </a:pPr>
            <a:r>
              <a:rPr lang="sl-SI" sz="2400" b="1" dirty="0" smtClean="0"/>
              <a:t>Število sodelujočih šol</a:t>
            </a:r>
            <a:endParaRPr lang="en-GB" sz="2400" b="1" dirty="0"/>
          </a:p>
          <a:p>
            <a:pPr marL="342900" indent="-342900">
              <a:buFont typeface="Wingdings" panose="05000000000000000000" pitchFamily="2" charset="2"/>
              <a:buChar char="ü"/>
            </a:pPr>
            <a:r>
              <a:rPr lang="sl-SI" sz="2400" b="1" dirty="0" smtClean="0"/>
              <a:t>Število sodelujočih učiteljev</a:t>
            </a:r>
            <a:endParaRPr lang="en-GB" sz="2400" b="1" dirty="0"/>
          </a:p>
          <a:p>
            <a:pPr marL="342900" indent="-342900">
              <a:buFont typeface="Wingdings" panose="05000000000000000000" pitchFamily="2" charset="2"/>
              <a:buChar char="ü"/>
            </a:pPr>
            <a:r>
              <a:rPr lang="sl-SI" sz="2400" b="1" dirty="0" smtClean="0"/>
              <a:t>Število sodelujočih učencev</a:t>
            </a:r>
            <a:endParaRPr lang="en-GB" sz="2400" b="1" dirty="0"/>
          </a:p>
          <a:p>
            <a:pPr marL="342900" indent="-342900">
              <a:buFont typeface="Wingdings" panose="05000000000000000000" pitchFamily="2" charset="2"/>
              <a:buChar char="ü"/>
            </a:pPr>
            <a:r>
              <a:rPr lang="sl-SI" sz="2400" b="1" dirty="0" smtClean="0"/>
              <a:t>Število posajenih dreves</a:t>
            </a:r>
            <a:endParaRPr lang="en-GB" sz="2400" b="1" dirty="0"/>
          </a:p>
          <a:p>
            <a:pPr marL="342900" indent="-342900">
              <a:buFont typeface="Wingdings" panose="05000000000000000000" pitchFamily="2" charset="2"/>
              <a:buChar char="ü"/>
            </a:pPr>
            <a:r>
              <a:rPr lang="sl-SI" sz="2400" dirty="0" smtClean="0"/>
              <a:t>Pozitiven vidik</a:t>
            </a:r>
            <a:endParaRPr lang="en-US" sz="2400" dirty="0" smtClean="0"/>
          </a:p>
          <a:p>
            <a:pPr marL="342900" indent="-342900">
              <a:buFont typeface="Wingdings" panose="05000000000000000000" pitchFamily="2" charset="2"/>
              <a:buChar char="ü"/>
            </a:pPr>
            <a:r>
              <a:rPr lang="sl-SI" sz="2400" dirty="0" smtClean="0"/>
              <a:t>Negativni vidik</a:t>
            </a:r>
            <a:endParaRPr lang="en-GB" sz="2400" dirty="0" smtClean="0"/>
          </a:p>
          <a:p>
            <a:pPr marL="285750" indent="-285750">
              <a:buFont typeface="Wingdings" panose="05000000000000000000" pitchFamily="2" charset="2"/>
              <a:buChar char="ü"/>
            </a:pPr>
            <a:endParaRPr lang="en-GB" dirty="0" smtClean="0"/>
          </a:p>
        </p:txBody>
      </p:sp>
      <p:pic>
        <p:nvPicPr>
          <p:cNvPr id="11" name="Picture 15" descr="Y:\Photos FEE Flickr &amp; new web page\LEAF photos\Czech Republic\DSC_0801.JPG"/>
          <p:cNvPicPr/>
          <p:nvPr/>
        </p:nvPicPr>
        <p:blipFill rotWithShape="1">
          <a:blip r:embed="rId6" cstate="email">
            <a:extLst>
              <a:ext uri="{28A0092B-C50C-407E-A947-70E740481C1C}">
                <a14:useLocalDpi xmlns:a14="http://schemas.microsoft.com/office/drawing/2010/main"/>
              </a:ext>
            </a:extLst>
          </a:blip>
          <a:srcRect b="34481"/>
          <a:stretch/>
        </p:blipFill>
        <p:spPr bwMode="auto">
          <a:xfrm>
            <a:off x="7829848" y="1352319"/>
            <a:ext cx="4108152" cy="4309037"/>
          </a:xfrm>
          <a:prstGeom prst="rect">
            <a:avLst/>
          </a:prstGeom>
          <a:ln>
            <a:noFill/>
          </a:ln>
          <a:effectLst>
            <a:softEdge rad="112500"/>
          </a:effectLst>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fade">
                                      <p:cBhvr>
                                        <p:cTn id="25" dur="500"/>
                                        <p:tgtEl>
                                          <p:spTgt spid="10">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7" end="7"/>
                                            </p:txEl>
                                          </p:spTgt>
                                        </p:tgtEl>
                                        <p:attrNameLst>
                                          <p:attrName>style.visibility</p:attrName>
                                        </p:attrNameLst>
                                      </p:cBhvr>
                                      <p:to>
                                        <p:strVal val="visible"/>
                                      </p:to>
                                    </p:set>
                                    <p:animEffect transition="in" filter="fade">
                                      <p:cBhvr>
                                        <p:cTn id="28" dur="500"/>
                                        <p:tgtEl>
                                          <p:spTgt spid="10">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fade">
                                      <p:cBhvr>
                                        <p:cTn id="31" dur="500"/>
                                        <p:tgtEl>
                                          <p:spTgt spid="10">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70100" y="214040"/>
            <a:ext cx="9385300" cy="598717"/>
          </a:xfrm>
          <a:prstGeom prst="rect">
            <a:avLst/>
          </a:prstGeom>
          <a:solidFill>
            <a:srgbClr val="00AF3F"/>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sz="2800" b="1" dirty="0" smtClean="0">
                <a:solidFill>
                  <a:schemeClr val="bg1"/>
                </a:solidFill>
                <a:effectLst>
                  <a:outerShdw blurRad="38100" dist="38100" dir="2700000" algn="tl">
                    <a:srgbClr val="000000"/>
                  </a:outerShdw>
                </a:effectLst>
                <a:cs typeface="Arial" charset="0"/>
              </a:rPr>
              <a:t>Program LEAF</a:t>
            </a:r>
            <a:endParaRPr lang="en-US" sz="2800" b="1" dirty="0">
              <a:solidFill>
                <a:schemeClr val="bg1"/>
              </a:solidFill>
              <a:effectLst>
                <a:outerShdw blurRad="38100" dist="38100" dir="2700000" algn="tl">
                  <a:srgbClr val="000000"/>
                </a:outerShdw>
              </a:effectLst>
              <a:cs typeface="Arial" charset="0"/>
            </a:endParaRPr>
          </a:p>
        </p:txBody>
      </p:sp>
      <p:pic>
        <p:nvPicPr>
          <p:cNvPr id="3" name="Slika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54715" y="2221662"/>
            <a:ext cx="1732982" cy="2272665"/>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1" descr="Lek-slo-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4136" y="4185002"/>
            <a:ext cx="4155058" cy="1489551"/>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2237655" y="1030782"/>
            <a:ext cx="7033345" cy="3416320"/>
          </a:xfrm>
          <a:prstGeom prst="rect">
            <a:avLst/>
          </a:prstGeom>
        </p:spPr>
        <p:txBody>
          <a:bodyPr wrap="square">
            <a:spAutoFit/>
          </a:bodyPr>
          <a:lstStyle/>
          <a:p>
            <a:pPr lvl="0"/>
            <a:r>
              <a:rPr lang="sl-SI" altLang="sl-SI" sz="2400" dirty="0">
                <a:solidFill>
                  <a:srgbClr val="0070C0"/>
                </a:solidFill>
                <a:latin typeface="Verdana" pitchFamily="34" charset="0"/>
                <a:ea typeface="Calibri" pitchFamily="34" charset="0"/>
                <a:cs typeface="Arial" pitchFamily="34" charset="0"/>
              </a:rPr>
              <a:t>Obiščite spletno stran mednarodnega programa: </a:t>
            </a:r>
            <a:r>
              <a:rPr lang="sl-SI" altLang="sl-SI" sz="2400" b="1" u="sng" dirty="0">
                <a:solidFill>
                  <a:srgbClr val="0070C0"/>
                </a:solidFill>
                <a:latin typeface="Verdana" pitchFamily="34" charset="0"/>
                <a:ea typeface="Calibri" pitchFamily="34" charset="0"/>
                <a:cs typeface="Arial" pitchFamily="34" charset="0"/>
                <a:hlinkClick r:id="rId4"/>
              </a:rPr>
              <a:t>http://www.leaf.global/</a:t>
            </a:r>
            <a:r>
              <a:rPr lang="sl-SI" altLang="sl-SI" sz="2400" u="sng" dirty="0">
                <a:solidFill>
                  <a:srgbClr val="0070C0"/>
                </a:solidFill>
                <a:latin typeface="Verdana" pitchFamily="34" charset="0"/>
                <a:ea typeface="Calibri" pitchFamily="34" charset="0"/>
                <a:cs typeface="Arial" pitchFamily="34" charset="0"/>
              </a:rPr>
              <a:t> </a:t>
            </a:r>
            <a:endParaRPr lang="sl-SI" altLang="sl-SI" sz="2400" dirty="0">
              <a:latin typeface="Arial" pitchFamily="34" charset="0"/>
              <a:cs typeface="Arial" pitchFamily="34" charset="0"/>
            </a:endParaRPr>
          </a:p>
          <a:p>
            <a:pPr lvl="0" eaLnBrk="0" hangingPunct="0"/>
            <a:endParaRPr lang="sl-SI" altLang="sl-SI" sz="2400" b="1" u="sng" dirty="0" smtClean="0">
              <a:solidFill>
                <a:srgbClr val="0070C0"/>
              </a:solidFill>
              <a:latin typeface="Verdana" pitchFamily="34" charset="0"/>
              <a:ea typeface="Calibri" pitchFamily="34" charset="0"/>
              <a:cs typeface="Arial" pitchFamily="34" charset="0"/>
            </a:endParaRPr>
          </a:p>
          <a:p>
            <a:pPr lvl="0" eaLnBrk="0" hangingPunct="0"/>
            <a:endParaRPr lang="sl-SI" altLang="sl-SI" sz="2400" b="1" u="sng" dirty="0" smtClean="0">
              <a:solidFill>
                <a:srgbClr val="0070C0"/>
              </a:solidFill>
              <a:latin typeface="Verdana" pitchFamily="34" charset="0"/>
              <a:ea typeface="Calibri" pitchFamily="34" charset="0"/>
              <a:cs typeface="Arial" pitchFamily="34" charset="0"/>
            </a:endParaRPr>
          </a:p>
          <a:p>
            <a:pPr lvl="0" eaLnBrk="0" hangingPunct="0"/>
            <a:endParaRPr lang="sl-SI" altLang="sl-SI" sz="2400" b="1" u="sng" dirty="0">
              <a:solidFill>
                <a:srgbClr val="0070C0"/>
              </a:solidFill>
              <a:latin typeface="Verdana" pitchFamily="34" charset="0"/>
              <a:ea typeface="Calibri" pitchFamily="34" charset="0"/>
              <a:cs typeface="Arial" pitchFamily="34" charset="0"/>
            </a:endParaRPr>
          </a:p>
          <a:p>
            <a:pPr lvl="0" eaLnBrk="0" hangingPunct="0"/>
            <a:endParaRPr lang="sl-SI" altLang="sl-SI" sz="2400" b="1" u="sng" dirty="0">
              <a:solidFill>
                <a:srgbClr val="0070C0"/>
              </a:solidFill>
              <a:latin typeface="Verdana" pitchFamily="34" charset="0"/>
              <a:ea typeface="Calibri" pitchFamily="34" charset="0"/>
              <a:cs typeface="Arial" pitchFamily="34" charset="0"/>
            </a:endParaRPr>
          </a:p>
          <a:p>
            <a:pPr lvl="0" eaLnBrk="0" hangingPunct="0"/>
            <a:r>
              <a:rPr lang="sl-SI" altLang="sl-SI" sz="2400" b="1" u="sng" dirty="0" smtClean="0">
                <a:solidFill>
                  <a:srgbClr val="0070C0"/>
                </a:solidFill>
                <a:latin typeface="Verdana" pitchFamily="34" charset="0"/>
                <a:ea typeface="Calibri" pitchFamily="34" charset="0"/>
                <a:cs typeface="Arial" pitchFamily="34" charset="0"/>
              </a:rPr>
              <a:t>PARTNER </a:t>
            </a:r>
            <a:r>
              <a:rPr lang="sl-SI" altLang="sl-SI" sz="2400" b="1" u="sng" dirty="0">
                <a:solidFill>
                  <a:srgbClr val="0070C0"/>
                </a:solidFill>
                <a:latin typeface="Verdana" pitchFamily="34" charset="0"/>
                <a:ea typeface="Calibri" pitchFamily="34" charset="0"/>
                <a:cs typeface="Arial" pitchFamily="34" charset="0"/>
              </a:rPr>
              <a:t>PROGRAMA LEAF V SLOVENIJI: </a:t>
            </a:r>
            <a:endParaRPr lang="sl-SI" altLang="sl-SI" sz="2400" dirty="0">
              <a:latin typeface="Arial" pitchFamily="34" charset="0"/>
              <a:cs typeface="Arial" pitchFamily="34" charset="0"/>
            </a:endParaRPr>
          </a:p>
          <a:p>
            <a:pPr lvl="0" eaLnBrk="0" hangingPunct="0"/>
            <a:r>
              <a:rPr lang="sl-SI" altLang="sl-SI" sz="2400" u="sng" dirty="0">
                <a:solidFill>
                  <a:srgbClr val="0070C0"/>
                </a:solidFill>
                <a:latin typeface="Verdana" pitchFamily="34" charset="0"/>
                <a:ea typeface="Calibri" pitchFamily="34" charset="0"/>
                <a:cs typeface="Arial" pitchFamily="34" charset="0"/>
              </a:rPr>
              <a:t>  </a:t>
            </a:r>
            <a:endParaRPr lang="sl-SI" altLang="sl-SI" sz="2400" dirty="0">
              <a:latin typeface="Arial" pitchFamily="34" charset="0"/>
              <a:cs typeface="Arial" pitchFamily="34" charset="0"/>
            </a:endParaRPr>
          </a:p>
        </p:txBody>
      </p:sp>
      <p:grpSp>
        <p:nvGrpSpPr>
          <p:cNvPr id="6" name="Skupina 5"/>
          <p:cNvGrpSpPr/>
          <p:nvPr/>
        </p:nvGrpSpPr>
        <p:grpSpPr>
          <a:xfrm>
            <a:off x="0" y="0"/>
            <a:ext cx="2055813" cy="6858000"/>
            <a:chOff x="0" y="0"/>
            <a:chExt cx="2055813" cy="6858000"/>
          </a:xfrm>
        </p:grpSpPr>
        <p:grpSp>
          <p:nvGrpSpPr>
            <p:cNvPr id="7" name="Skupina 1"/>
            <p:cNvGrpSpPr>
              <a:grpSpLocks/>
            </p:cNvGrpSpPr>
            <p:nvPr/>
          </p:nvGrpSpPr>
          <p:grpSpPr bwMode="auto">
            <a:xfrm>
              <a:off x="0" y="0"/>
              <a:ext cx="1129236" cy="6858000"/>
              <a:chOff x="214282" y="144000"/>
              <a:chExt cx="1032546" cy="6475894"/>
            </a:xfrm>
          </p:grpSpPr>
          <p:sp>
            <p:nvSpPr>
              <p:cNvPr id="10" name="Pravokotnik 9"/>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11" name="Picture 0" descr="Ekosola_marec_2011-1.jpg"/>
              <p:cNvPicPr>
                <a:picLocks noChangeAspect="1" noChangeArrowheads="1"/>
              </p:cNvPicPr>
              <p:nvPr/>
            </p:nvPicPr>
            <p:blipFill>
              <a:blip r:embed="rId5" cstate="email"/>
              <a:srcRect/>
              <a:stretch>
                <a:fillRect/>
              </a:stretch>
            </p:blipFill>
            <p:spPr bwMode="auto">
              <a:xfrm>
                <a:off x="214282" y="144000"/>
                <a:ext cx="1000132" cy="1285884"/>
              </a:xfrm>
              <a:prstGeom prst="rect">
                <a:avLst/>
              </a:prstGeom>
              <a:noFill/>
              <a:ln w="9525">
                <a:noFill/>
                <a:miter lim="800000"/>
                <a:headEnd/>
                <a:tailEnd/>
              </a:ln>
            </p:spPr>
          </p:pic>
          <p:pic>
            <p:nvPicPr>
              <p:cNvPr id="12" name="Slika 11" descr="Logo DOVES - velik"/>
              <p:cNvPicPr>
                <a:picLocks noChangeAspect="1"/>
              </p:cNvPicPr>
              <p:nvPr/>
            </p:nvPicPr>
            <p:blipFill>
              <a:blip r:embed="rId6" cstate="email"/>
              <a:srcRect/>
              <a:stretch>
                <a:fillRect/>
              </a:stretch>
            </p:blipFill>
            <p:spPr bwMode="auto">
              <a:xfrm>
                <a:off x="214282" y="5360692"/>
                <a:ext cx="1032546" cy="1259202"/>
              </a:xfrm>
              <a:prstGeom prst="rect">
                <a:avLst/>
              </a:prstGeom>
              <a:noFill/>
              <a:ln w="9525">
                <a:noFill/>
                <a:miter lim="800000"/>
                <a:headEnd/>
                <a:tailEnd/>
              </a:ln>
            </p:spPr>
          </p:pic>
        </p:grpSp>
        <p:pic>
          <p:nvPicPr>
            <p:cNvPr id="8" name="Picture 2" descr="Znanje o gozdovih"/>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9"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p:cNvGrpSpPr/>
          <p:nvPr/>
        </p:nvGrpSpPr>
        <p:grpSpPr>
          <a:xfrm>
            <a:off x="0" y="0"/>
            <a:ext cx="2055813" cy="6858000"/>
            <a:chOff x="0" y="0"/>
            <a:chExt cx="2055813" cy="6858000"/>
          </a:xfrm>
        </p:grpSpPr>
        <p:grpSp>
          <p:nvGrpSpPr>
            <p:cNvPr id="5" name="Skupina 1"/>
            <p:cNvGrpSpPr>
              <a:grpSpLocks/>
            </p:cNvGrpSpPr>
            <p:nvPr/>
          </p:nvGrpSpPr>
          <p:grpSpPr bwMode="auto">
            <a:xfrm>
              <a:off x="0" y="0"/>
              <a:ext cx="1129236" cy="6858000"/>
              <a:chOff x="214282" y="144000"/>
              <a:chExt cx="1032546" cy="6475894"/>
            </a:xfrm>
          </p:grpSpPr>
          <p:sp>
            <p:nvSpPr>
              <p:cNvPr id="8" name="Pravokotnik 7"/>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9"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10" name="Slika 9"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6"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sp>
        <p:nvSpPr>
          <p:cNvPr id="3" name="Pravokotnik 2"/>
          <p:cNvSpPr/>
          <p:nvPr/>
        </p:nvSpPr>
        <p:spPr>
          <a:xfrm>
            <a:off x="1230383" y="970783"/>
            <a:ext cx="7777139" cy="4985980"/>
          </a:xfrm>
          <a:prstGeom prst="rect">
            <a:avLst/>
          </a:prstGeom>
        </p:spPr>
        <p:txBody>
          <a:bodyPr wrap="square">
            <a:spAutoFit/>
          </a:bodyPr>
          <a:lstStyle/>
          <a:p>
            <a:endParaRPr lang="sl-SI" b="1" dirty="0" smtClean="0"/>
          </a:p>
          <a:p>
            <a:r>
              <a:rPr lang="sl-SI" sz="2000" b="1" dirty="0" smtClean="0"/>
              <a:t>1. IZOBRAŽEVANJE/AKTIVNOSTI  </a:t>
            </a:r>
            <a:r>
              <a:rPr lang="sl-SI" sz="2000" b="1" dirty="0"/>
              <a:t>V NARAVI (OUTDOOR </a:t>
            </a:r>
            <a:r>
              <a:rPr lang="sl-SI" sz="2000" b="1" dirty="0" smtClean="0"/>
              <a:t>EDUCATION/LEARNING)</a:t>
            </a:r>
            <a:endParaRPr lang="sl-SI" sz="2000" b="1" dirty="0"/>
          </a:p>
          <a:p>
            <a:pPr marL="285750" indent="-285750">
              <a:buFont typeface="Arial" panose="020B0604020202020204" pitchFamily="34" charset="0"/>
              <a:buChar char="•"/>
            </a:pPr>
            <a:endParaRPr lang="sl-SI" sz="2000" dirty="0"/>
          </a:p>
          <a:p>
            <a:pPr marL="285750" indent="-285750">
              <a:buFont typeface="Arial" panose="020B0604020202020204" pitchFamily="34" charset="0"/>
              <a:buChar char="•"/>
            </a:pPr>
            <a:r>
              <a:rPr lang="sl-SI" sz="2000" dirty="0"/>
              <a:t>Aktivnosti v naravi lahko potekajo v okviru rednega izobraževanja v naravi v bližnji okolici šole. </a:t>
            </a:r>
            <a:endParaRPr lang="sl-SI" sz="2000" dirty="0" smtClean="0"/>
          </a:p>
          <a:p>
            <a:pPr marL="285750" indent="-285750">
              <a:buFont typeface="Arial" panose="020B0604020202020204" pitchFamily="34" charset="0"/>
              <a:buChar char="•"/>
            </a:pPr>
            <a:endParaRPr lang="sl-SI" sz="2000" dirty="0"/>
          </a:p>
          <a:p>
            <a:pPr marL="285750" indent="-285750">
              <a:buFont typeface="Arial" panose="020B0604020202020204" pitchFamily="34" charset="0"/>
              <a:buChar char="•"/>
            </a:pPr>
            <a:r>
              <a:rPr lang="sl-SI" sz="2000" dirty="0" smtClean="0"/>
              <a:t>Če </a:t>
            </a:r>
            <a:r>
              <a:rPr lang="sl-SI" sz="2000" dirty="0"/>
              <a:t>to ni možno, odpeljimo otroke na ekskurzijo.</a:t>
            </a:r>
          </a:p>
          <a:p>
            <a:pPr marL="285750" indent="-285750">
              <a:buFont typeface="Arial" panose="020B0604020202020204" pitchFamily="34" charset="0"/>
              <a:buChar char="•"/>
            </a:pPr>
            <a:endParaRPr lang="sl-SI" sz="2000" dirty="0" smtClean="0"/>
          </a:p>
          <a:p>
            <a:pPr marL="285750" indent="-285750">
              <a:buFont typeface="Arial" panose="020B0604020202020204" pitchFamily="34" charset="0"/>
              <a:buChar char="•"/>
            </a:pPr>
            <a:r>
              <a:rPr lang="sl-SI" sz="2000" dirty="0" smtClean="0"/>
              <a:t>Kombinacija </a:t>
            </a:r>
            <a:r>
              <a:rPr lang="sl-SI" sz="2000" dirty="0"/>
              <a:t>aktivnosti na prostem in nadgradnja pridobljenih izkušenj v razredu je pot do celotnega razumevanja učenja o gozdovih</a:t>
            </a:r>
            <a:r>
              <a:rPr lang="sl-SI" sz="2000" dirty="0" smtClean="0"/>
              <a:t>.</a:t>
            </a:r>
            <a:endParaRPr lang="sl-SI" sz="2000" dirty="0"/>
          </a:p>
          <a:p>
            <a:r>
              <a:rPr lang="sl-SI" sz="2000" dirty="0"/>
              <a:t> </a:t>
            </a:r>
          </a:p>
          <a:p>
            <a:pPr marL="285750" indent="-285750">
              <a:buFont typeface="Arial" panose="020B0604020202020204" pitchFamily="34" charset="0"/>
              <a:buChar char="•"/>
            </a:pPr>
            <a:r>
              <a:rPr lang="sl-SI" sz="2000" dirty="0" smtClean="0"/>
              <a:t>Izbrana tema se </a:t>
            </a:r>
            <a:r>
              <a:rPr lang="sl-SI" sz="2000" dirty="0"/>
              <a:t>izvajajte v kombinaciji aktivnosti v naravi in s sintezo pridobljenih izkušenj v razredu (temo </a:t>
            </a:r>
            <a:r>
              <a:rPr lang="sl-SI" sz="2000" dirty="0" smtClean="0"/>
              <a:t>lahko vključimo v </a:t>
            </a:r>
            <a:r>
              <a:rPr lang="sl-SI" sz="2000" dirty="0"/>
              <a:t>medpredmetno povezovanje).</a:t>
            </a:r>
          </a:p>
        </p:txBody>
      </p:sp>
      <p:sp>
        <p:nvSpPr>
          <p:cNvPr id="2" name="Title 1"/>
          <p:cNvSpPr txBox="1">
            <a:spLocks/>
          </p:cNvSpPr>
          <p:nvPr/>
        </p:nvSpPr>
        <p:spPr>
          <a:xfrm>
            <a:off x="1269242" y="201340"/>
            <a:ext cx="10727140" cy="598717"/>
          </a:xfrm>
          <a:prstGeom prst="rect">
            <a:avLst/>
          </a:prstGeom>
          <a:solidFill>
            <a:srgbClr val="00AF3F"/>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sz="2800" b="1" dirty="0" smtClean="0">
                <a:solidFill>
                  <a:schemeClr val="bg1"/>
                </a:solidFill>
                <a:effectLst>
                  <a:outerShdw blurRad="38100" dist="38100" dir="2700000" algn="tl">
                    <a:srgbClr val="000000"/>
                  </a:outerShdw>
                </a:effectLst>
                <a:cs typeface="Arial" charset="0"/>
              </a:rPr>
              <a:t>V praksi?</a:t>
            </a:r>
            <a:endParaRPr lang="en-US" sz="2800" b="1" dirty="0">
              <a:solidFill>
                <a:schemeClr val="bg1"/>
              </a:solidFill>
              <a:effectLst>
                <a:outerShdw blurRad="38100" dist="38100" dir="2700000" algn="tl">
                  <a:srgbClr val="000000"/>
                </a:outerShdw>
              </a:effectLst>
              <a:cs typeface="Arial" charset="0"/>
            </a:endParaRPr>
          </a:p>
        </p:txBody>
      </p:sp>
      <p:pic>
        <p:nvPicPr>
          <p:cNvPr id="11" name="Picture 2" descr="Tahilla NS Kerry.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75009" y="1119117"/>
            <a:ext cx="3853218" cy="3853218"/>
          </a:xfrm>
          <a:prstGeom prst="rect">
            <a:avLst/>
          </a:prstGeom>
          <a:noFill/>
        </p:spPr>
      </p:pic>
      <p:pic>
        <p:nvPicPr>
          <p:cNvPr id="60418" name="Picture 2" descr="IMG_098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486930" y="5158854"/>
            <a:ext cx="1534520" cy="15345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0" y="0"/>
            <a:ext cx="2055813" cy="6858000"/>
            <a:chOff x="0" y="0"/>
            <a:chExt cx="2055813" cy="6858000"/>
          </a:xfrm>
        </p:grpSpPr>
        <p:grpSp>
          <p:nvGrpSpPr>
            <p:cNvPr id="3" name="Skupina 1"/>
            <p:cNvGrpSpPr>
              <a:grpSpLocks/>
            </p:cNvGrpSpPr>
            <p:nvPr/>
          </p:nvGrpSpPr>
          <p:grpSpPr bwMode="auto">
            <a:xfrm>
              <a:off x="0" y="0"/>
              <a:ext cx="1129236" cy="6858000"/>
              <a:chOff x="214282" y="144000"/>
              <a:chExt cx="1032546" cy="6475894"/>
            </a:xfrm>
          </p:grpSpPr>
          <p:sp>
            <p:nvSpPr>
              <p:cNvPr id="6" name="Pravokotnik 5"/>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8" name="Slika 7"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4"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sp>
        <p:nvSpPr>
          <p:cNvPr id="9" name="Title 1"/>
          <p:cNvSpPr txBox="1">
            <a:spLocks/>
          </p:cNvSpPr>
          <p:nvPr/>
        </p:nvSpPr>
        <p:spPr>
          <a:xfrm>
            <a:off x="1473200" y="379140"/>
            <a:ext cx="2641600" cy="1081359"/>
          </a:xfrm>
          <a:prstGeom prst="rect">
            <a:avLst/>
          </a:prstGeom>
          <a:solidFill>
            <a:srgbClr val="00AF3F"/>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sz="2000" b="1" dirty="0" smtClean="0">
                <a:solidFill>
                  <a:schemeClr val="bg1"/>
                </a:solidFill>
                <a:effectLst>
                  <a:outerShdw blurRad="38100" dist="38100" dir="2700000" algn="tl">
                    <a:srgbClr val="000000"/>
                  </a:outerShdw>
                </a:effectLst>
                <a:cs typeface="Arial" charset="0"/>
              </a:rPr>
              <a:t>Izdelajmo ptičjo/netopirjevo hišico</a:t>
            </a:r>
            <a:endParaRPr lang="en-US" sz="2000" b="1" dirty="0">
              <a:solidFill>
                <a:schemeClr val="bg1"/>
              </a:solidFill>
              <a:effectLst>
                <a:outerShdw blurRad="38100" dist="38100" dir="2700000" algn="tl">
                  <a:srgbClr val="000000"/>
                </a:outerShdw>
              </a:effectLst>
              <a:cs typeface="Arial" charset="0"/>
            </a:endParaRPr>
          </a:p>
        </p:txBody>
      </p:sp>
      <p:sp>
        <p:nvSpPr>
          <p:cNvPr id="12" name="Title 1"/>
          <p:cNvSpPr txBox="1">
            <a:spLocks/>
          </p:cNvSpPr>
          <p:nvPr/>
        </p:nvSpPr>
        <p:spPr>
          <a:xfrm>
            <a:off x="4711700" y="266701"/>
            <a:ext cx="2997200" cy="495300"/>
          </a:xfrm>
          <a:prstGeom prst="rect">
            <a:avLst/>
          </a:prstGeom>
          <a:solidFill>
            <a:srgbClr val="00AF3F"/>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sz="2000" b="1" dirty="0" smtClean="0">
                <a:solidFill>
                  <a:schemeClr val="bg1"/>
                </a:solidFill>
                <a:effectLst>
                  <a:outerShdw blurRad="38100" dist="38100" dir="2700000" algn="tl">
                    <a:srgbClr val="000000"/>
                  </a:outerShdw>
                </a:effectLst>
                <a:cs typeface="Arial" charset="0"/>
              </a:rPr>
              <a:t>Doživljajski sprehod</a:t>
            </a:r>
            <a:endParaRPr lang="en-US" sz="2000" b="1" dirty="0">
              <a:solidFill>
                <a:schemeClr val="bg1"/>
              </a:solidFill>
              <a:effectLst>
                <a:outerShdw blurRad="38100" dist="38100" dir="2700000" algn="tl">
                  <a:srgbClr val="000000"/>
                </a:outerShdw>
              </a:effectLst>
              <a:cs typeface="Arial" charset="0"/>
            </a:endParaRPr>
          </a:p>
        </p:txBody>
      </p:sp>
      <p:sp>
        <p:nvSpPr>
          <p:cNvPr id="13" name="PoljeZBesedilom 12"/>
          <p:cNvSpPr txBox="1"/>
          <p:nvPr/>
        </p:nvSpPr>
        <p:spPr>
          <a:xfrm>
            <a:off x="4724400" y="889000"/>
            <a:ext cx="3213100" cy="1200329"/>
          </a:xfrm>
          <a:prstGeom prst="rect">
            <a:avLst/>
          </a:prstGeom>
          <a:noFill/>
        </p:spPr>
        <p:txBody>
          <a:bodyPr wrap="square" rtlCol="0">
            <a:spAutoFit/>
          </a:bodyPr>
          <a:lstStyle/>
          <a:p>
            <a:pPr>
              <a:buFont typeface="Arial" pitchFamily="34" charset="0"/>
              <a:buChar char="•"/>
            </a:pPr>
            <a:r>
              <a:rPr lang="sl-SI" dirty="0" smtClean="0"/>
              <a:t> Umetnikova paleta</a:t>
            </a:r>
          </a:p>
          <a:p>
            <a:pPr>
              <a:buFont typeface="Arial" pitchFamily="34" charset="0"/>
              <a:buChar char="•"/>
            </a:pPr>
            <a:r>
              <a:rPr lang="sl-SI" dirty="0" smtClean="0"/>
              <a:t> Ptičja perspektiva</a:t>
            </a:r>
          </a:p>
          <a:p>
            <a:pPr>
              <a:buFont typeface="Arial" pitchFamily="34" charset="0"/>
              <a:buChar char="•"/>
            </a:pPr>
            <a:r>
              <a:rPr lang="sl-SI" dirty="0" smtClean="0"/>
              <a:t> Prepoznavanje s tipanjem</a:t>
            </a:r>
          </a:p>
          <a:p>
            <a:pPr>
              <a:buFont typeface="Arial" pitchFamily="34" charset="0"/>
              <a:buChar char="•"/>
            </a:pPr>
            <a:r>
              <a:rPr lang="sl-SI" dirty="0" smtClean="0"/>
              <a:t> Koncert v naravi</a:t>
            </a:r>
            <a:endParaRPr lang="sl-SI" dirty="0"/>
          </a:p>
        </p:txBody>
      </p:sp>
      <p:sp>
        <p:nvSpPr>
          <p:cNvPr id="14" name="Title 1"/>
          <p:cNvSpPr txBox="1">
            <a:spLocks/>
          </p:cNvSpPr>
          <p:nvPr/>
        </p:nvSpPr>
        <p:spPr>
          <a:xfrm>
            <a:off x="4800600" y="2667001"/>
            <a:ext cx="2997200" cy="495300"/>
          </a:xfrm>
          <a:prstGeom prst="rect">
            <a:avLst/>
          </a:prstGeom>
          <a:solidFill>
            <a:srgbClr val="00AF3F"/>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sz="2000" b="1" dirty="0" smtClean="0">
                <a:solidFill>
                  <a:schemeClr val="bg1"/>
                </a:solidFill>
                <a:effectLst>
                  <a:outerShdw blurRad="38100" dist="38100" dir="2700000" algn="tl">
                    <a:srgbClr val="000000"/>
                  </a:outerShdw>
                </a:effectLst>
                <a:cs typeface="Arial" charset="0"/>
              </a:rPr>
              <a:t>Hotel za žuželke</a:t>
            </a:r>
            <a:endParaRPr lang="en-US" sz="2000" b="1" dirty="0">
              <a:solidFill>
                <a:schemeClr val="bg1"/>
              </a:solidFill>
              <a:effectLst>
                <a:outerShdw blurRad="38100" dist="38100" dir="2700000" algn="tl">
                  <a:srgbClr val="000000"/>
                </a:outerShdw>
              </a:effectLst>
              <a:cs typeface="Arial" charset="0"/>
            </a:endParaRPr>
          </a:p>
        </p:txBody>
      </p:sp>
      <p:sp>
        <p:nvSpPr>
          <p:cNvPr id="16" name="Title 1"/>
          <p:cNvSpPr txBox="1">
            <a:spLocks/>
          </p:cNvSpPr>
          <p:nvPr/>
        </p:nvSpPr>
        <p:spPr>
          <a:xfrm>
            <a:off x="8382000" y="254000"/>
            <a:ext cx="3225800" cy="698499"/>
          </a:xfrm>
          <a:prstGeom prst="rect">
            <a:avLst/>
          </a:prstGeom>
          <a:solidFill>
            <a:srgbClr val="00AF3F"/>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sz="2000" b="1" dirty="0" smtClean="0">
                <a:solidFill>
                  <a:schemeClr val="bg1"/>
                </a:solidFill>
                <a:effectLst>
                  <a:outerShdw blurRad="38100" dist="38100" dir="2700000" algn="tl">
                    <a:srgbClr val="000000"/>
                  </a:outerShdw>
                </a:effectLst>
                <a:cs typeface="Arial" charset="0"/>
              </a:rPr>
              <a:t>Izdelovanje zemljevida habitata</a:t>
            </a:r>
            <a:endParaRPr lang="en-US" sz="2000" b="1" dirty="0">
              <a:solidFill>
                <a:schemeClr val="bg1"/>
              </a:solidFill>
              <a:effectLst>
                <a:outerShdw blurRad="38100" dist="38100" dir="2700000" algn="tl">
                  <a:srgbClr val="000000"/>
                </a:outerShdw>
              </a:effectLst>
              <a:cs typeface="Arial" charset="0"/>
            </a:endParaRPr>
          </a:p>
        </p:txBody>
      </p:sp>
      <p:sp>
        <p:nvSpPr>
          <p:cNvPr id="17" name="Title 1"/>
          <p:cNvSpPr txBox="1">
            <a:spLocks/>
          </p:cNvSpPr>
          <p:nvPr/>
        </p:nvSpPr>
        <p:spPr>
          <a:xfrm>
            <a:off x="8394700" y="3479800"/>
            <a:ext cx="3225800" cy="495299"/>
          </a:xfrm>
          <a:prstGeom prst="rect">
            <a:avLst/>
          </a:prstGeom>
          <a:solidFill>
            <a:srgbClr val="00AF3F"/>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sz="2000" b="1" dirty="0" smtClean="0">
                <a:solidFill>
                  <a:schemeClr val="bg1"/>
                </a:solidFill>
                <a:effectLst>
                  <a:outerShdw blurRad="38100" dist="38100" dir="2700000" algn="tl">
                    <a:srgbClr val="000000"/>
                  </a:outerShdw>
                </a:effectLst>
                <a:cs typeface="Arial" charset="0"/>
              </a:rPr>
              <a:t>Male zverinice</a:t>
            </a:r>
            <a:endParaRPr lang="en-US" sz="2000" b="1" dirty="0">
              <a:solidFill>
                <a:schemeClr val="bg1"/>
              </a:solidFill>
              <a:effectLst>
                <a:outerShdw blurRad="38100" dist="38100" dir="2700000" algn="tl">
                  <a:srgbClr val="000000"/>
                </a:outerShdw>
              </a:effectLst>
              <a:cs typeface="Arial" charset="0"/>
            </a:endParaRPr>
          </a:p>
        </p:txBody>
      </p:sp>
      <p:pic>
        <p:nvPicPr>
          <p:cNvPr id="18" name="Slika 17"/>
          <p:cNvPicPr/>
          <p:nvPr/>
        </p:nvPicPr>
        <p:blipFill>
          <a:blip r:embed="rId6" cstate="print"/>
          <a:srcRect/>
          <a:stretch>
            <a:fillRect/>
          </a:stretch>
        </p:blipFill>
        <p:spPr bwMode="auto">
          <a:xfrm>
            <a:off x="8434387" y="4243387"/>
            <a:ext cx="3211513" cy="2105025"/>
          </a:xfrm>
          <a:prstGeom prst="rect">
            <a:avLst/>
          </a:prstGeom>
          <a:noFill/>
          <a:ln w="9525">
            <a:noFill/>
            <a:miter lim="800000"/>
            <a:headEnd/>
            <a:tailEnd/>
          </a:ln>
        </p:spPr>
      </p:pic>
      <p:sp>
        <p:nvSpPr>
          <p:cNvPr id="19" name="Title 1"/>
          <p:cNvSpPr txBox="1">
            <a:spLocks/>
          </p:cNvSpPr>
          <p:nvPr/>
        </p:nvSpPr>
        <p:spPr>
          <a:xfrm>
            <a:off x="4648200" y="6032500"/>
            <a:ext cx="3225800" cy="495299"/>
          </a:xfrm>
          <a:prstGeom prst="rect">
            <a:avLst/>
          </a:prstGeom>
          <a:solidFill>
            <a:srgbClr val="00AF3F"/>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sz="2000" b="1" dirty="0" smtClean="0">
                <a:solidFill>
                  <a:schemeClr val="bg1"/>
                </a:solidFill>
                <a:effectLst>
                  <a:outerShdw blurRad="38100" dist="38100" dir="2700000" algn="tl">
                    <a:srgbClr val="000000"/>
                  </a:outerShdw>
                </a:effectLst>
                <a:cs typeface="Arial" charset="0"/>
              </a:rPr>
              <a:t>Mreža življenja</a:t>
            </a:r>
            <a:endParaRPr lang="en-US" sz="2000" b="1" dirty="0">
              <a:solidFill>
                <a:schemeClr val="bg1"/>
              </a:solidFill>
              <a:effectLst>
                <a:outerShdw blurRad="38100" dist="38100" dir="2700000" algn="tl">
                  <a:srgbClr val="000000"/>
                </a:outerShdw>
              </a:effectLst>
              <a:cs typeface="Arial" charset="0"/>
            </a:endParaRPr>
          </a:p>
        </p:txBody>
      </p:sp>
      <p:pic>
        <p:nvPicPr>
          <p:cNvPr id="59394" name="Picture 2" descr="http://4.bp.blogspot.com/-_1RQyRwLwfA/VPQyLEitrDI/AAAAAAAAAmA/AIMnqHLwCYM/s1600/photo%2B2%2B%282%29.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743694" y="1080302"/>
            <a:ext cx="2540256" cy="1904198"/>
          </a:xfrm>
          <a:prstGeom prst="rect">
            <a:avLst/>
          </a:prstGeom>
          <a:noFill/>
        </p:spPr>
      </p:pic>
      <p:pic>
        <p:nvPicPr>
          <p:cNvPr id="59395"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50000" y="3474886"/>
            <a:ext cx="1841500" cy="2290914"/>
          </a:xfrm>
          <a:prstGeom prst="rect">
            <a:avLst/>
          </a:prstGeom>
          <a:noFill/>
          <a:ln w="9525">
            <a:noFill/>
            <a:miter lim="800000"/>
            <a:headEnd/>
            <a:tailEnd/>
          </a:ln>
        </p:spPr>
      </p:pic>
      <p:pic>
        <p:nvPicPr>
          <p:cNvPr id="59396" name="Picture 4"/>
          <p:cNvPicPr>
            <a:picLocks noChangeAspect="1" noChangeArrowheads="1"/>
          </p:cNvPicPr>
          <p:nvPr/>
        </p:nvPicPr>
        <p:blipFill>
          <a:blip r:embed="rId9" cstate="print"/>
          <a:srcRect/>
          <a:stretch>
            <a:fillRect/>
          </a:stretch>
        </p:blipFill>
        <p:spPr bwMode="auto">
          <a:xfrm>
            <a:off x="4370388" y="3492500"/>
            <a:ext cx="2028825" cy="2286000"/>
          </a:xfrm>
          <a:prstGeom prst="rect">
            <a:avLst/>
          </a:prstGeom>
          <a:noFill/>
          <a:ln w="9525">
            <a:noFill/>
            <a:miter lim="800000"/>
            <a:headEnd/>
            <a:tailEnd/>
          </a:ln>
        </p:spPr>
      </p:pic>
      <p:pic>
        <p:nvPicPr>
          <p:cNvPr id="59398" name="Picture 6" descr="http://loncarstvomlakar.si/trgovina/image/cache/data/okrasna_keramika/hi%C5%A1a_za_netopirja/hi%C5%A1a_za_netopirje_glinena-600x600.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998663" y="1612900"/>
            <a:ext cx="1676399" cy="1676400"/>
          </a:xfrm>
          <a:prstGeom prst="rect">
            <a:avLst/>
          </a:prstGeom>
          <a:noFill/>
        </p:spPr>
      </p:pic>
      <p:pic>
        <p:nvPicPr>
          <p:cNvPr id="59400" name="Picture 8" descr="https://s-media-cache-ak0.pinimg.com/236x/88/76/2a/88762a379fa0344dc9c3fe5dd6c03a98.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946275" y="5080000"/>
            <a:ext cx="1736725" cy="1604263"/>
          </a:xfrm>
          <a:prstGeom prst="rect">
            <a:avLst/>
          </a:prstGeom>
          <a:noFill/>
        </p:spPr>
      </p:pic>
      <p:pic>
        <p:nvPicPr>
          <p:cNvPr id="59401" name="Picture 9"/>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892300" y="3372397"/>
            <a:ext cx="1893888" cy="15250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0" y="0"/>
            <a:ext cx="2055813" cy="6858000"/>
            <a:chOff x="0" y="0"/>
            <a:chExt cx="2055813" cy="6858000"/>
          </a:xfrm>
        </p:grpSpPr>
        <p:grpSp>
          <p:nvGrpSpPr>
            <p:cNvPr id="3" name="Skupina 1"/>
            <p:cNvGrpSpPr>
              <a:grpSpLocks/>
            </p:cNvGrpSpPr>
            <p:nvPr/>
          </p:nvGrpSpPr>
          <p:grpSpPr bwMode="auto">
            <a:xfrm>
              <a:off x="0" y="0"/>
              <a:ext cx="1129236" cy="6858000"/>
              <a:chOff x="214282" y="144000"/>
              <a:chExt cx="1032546" cy="6475894"/>
            </a:xfrm>
          </p:grpSpPr>
          <p:sp>
            <p:nvSpPr>
              <p:cNvPr id="6" name="Pravokotnik 5"/>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8" name="Slika 7"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4"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pic>
        <p:nvPicPr>
          <p:cNvPr id="9"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28152" y="3195164"/>
            <a:ext cx="4499992" cy="3405957"/>
          </a:xfrm>
          <a:prstGeom prst="rect">
            <a:avLst/>
          </a:prstGeom>
          <a:noFill/>
          <a:ln w="9525">
            <a:noFill/>
            <a:miter lim="800000"/>
            <a:headEnd/>
            <a:tailEnd/>
          </a:ln>
          <a:effectLst>
            <a:softEdge rad="31750"/>
          </a:effectLst>
        </p:spPr>
      </p:pic>
      <p:sp>
        <p:nvSpPr>
          <p:cNvPr id="10" name="PoljeZBesedilom 9"/>
          <p:cNvSpPr txBox="1"/>
          <p:nvPr/>
        </p:nvSpPr>
        <p:spPr>
          <a:xfrm>
            <a:off x="3736504" y="0"/>
            <a:ext cx="5688632" cy="584775"/>
          </a:xfrm>
          <a:prstGeom prst="rect">
            <a:avLst/>
          </a:prstGeom>
          <a:noFill/>
        </p:spPr>
        <p:txBody>
          <a:bodyPr wrap="square" rtlCol="0">
            <a:spAutoFit/>
          </a:bodyPr>
          <a:lstStyle/>
          <a:p>
            <a:r>
              <a:rPr lang="sl-SI" sz="3200" b="1" dirty="0" smtClean="0">
                <a:latin typeface="Cambria" pitchFamily="18" charset="0"/>
              </a:rPr>
              <a:t>“UŽITNI” GOZDNI VRTOVI</a:t>
            </a:r>
            <a:endParaRPr lang="sl-SI" sz="3200" b="1" dirty="0">
              <a:latin typeface="Cambria" pitchFamily="18" charset="0"/>
            </a:endParaRPr>
          </a:p>
        </p:txBody>
      </p:sp>
      <p:sp>
        <p:nvSpPr>
          <p:cNvPr id="11" name="PoljeZBesedilom 10"/>
          <p:cNvSpPr txBox="1"/>
          <p:nvPr/>
        </p:nvSpPr>
        <p:spPr>
          <a:xfrm>
            <a:off x="1749005" y="696466"/>
            <a:ext cx="8964488" cy="7225761"/>
          </a:xfrm>
          <a:prstGeom prst="rect">
            <a:avLst/>
          </a:prstGeom>
          <a:noFill/>
        </p:spPr>
        <p:txBody>
          <a:bodyPr wrap="square" rtlCol="0">
            <a:spAutoFit/>
          </a:bodyPr>
          <a:lstStyle/>
          <a:p>
            <a:pPr>
              <a:lnSpc>
                <a:spcPct val="150000"/>
              </a:lnSpc>
              <a:buFont typeface="Arial" pitchFamily="34" charset="0"/>
              <a:buChar char="•"/>
            </a:pPr>
            <a:r>
              <a:rPr lang="sl-SI" sz="2400" dirty="0" smtClean="0">
                <a:latin typeface="Cambria" pitchFamily="18" charset="0"/>
              </a:rPr>
              <a:t> Gozdni vrt temelji na trajnicah.</a:t>
            </a:r>
          </a:p>
          <a:p>
            <a:pPr>
              <a:lnSpc>
                <a:spcPct val="150000"/>
              </a:lnSpc>
              <a:buFont typeface="Arial" pitchFamily="34" charset="0"/>
              <a:buChar char="•"/>
            </a:pPr>
            <a:r>
              <a:rPr lang="sl-SI" sz="2400" dirty="0" smtClean="0">
                <a:latin typeface="Cambria" pitchFamily="18" charset="0"/>
              </a:rPr>
              <a:t> Šolsko leto se ne prilega rastlinskim pridelkom, saj so šole zaprte  v obdobju rasti in nabiranja.</a:t>
            </a:r>
          </a:p>
          <a:p>
            <a:pPr>
              <a:lnSpc>
                <a:spcPct val="150000"/>
              </a:lnSpc>
              <a:buFont typeface="Arial" pitchFamily="34" charset="0"/>
              <a:buChar char="•"/>
            </a:pPr>
            <a:r>
              <a:rPr lang="sl-SI" sz="2400" dirty="0">
                <a:latin typeface="Cambria" pitchFamily="18" charset="0"/>
              </a:rPr>
              <a:t> </a:t>
            </a:r>
            <a:r>
              <a:rPr lang="sl-SI" sz="2400" dirty="0" smtClean="0">
                <a:latin typeface="Cambria" pitchFamily="18" charset="0"/>
              </a:rPr>
              <a:t>Rastline, ki potrebujejo poleti čim manj pozornosti in nege.</a:t>
            </a:r>
          </a:p>
          <a:p>
            <a:pPr>
              <a:lnSpc>
                <a:spcPct val="150000"/>
              </a:lnSpc>
              <a:buFont typeface="Arial" pitchFamily="34" charset="0"/>
              <a:buChar char="•"/>
            </a:pPr>
            <a:r>
              <a:rPr lang="sl-SI" sz="2400" dirty="0">
                <a:latin typeface="Cambria" pitchFamily="18" charset="0"/>
              </a:rPr>
              <a:t> </a:t>
            </a:r>
            <a:r>
              <a:rPr lang="sl-SI" sz="2400" dirty="0" smtClean="0">
                <a:latin typeface="Cambria" pitchFamily="18" charset="0"/>
              </a:rPr>
              <a:t>Plodijo oz. so lahko hrana v času pouka.</a:t>
            </a:r>
          </a:p>
          <a:p>
            <a:pPr>
              <a:lnSpc>
                <a:spcPct val="150000"/>
              </a:lnSpc>
              <a:buFont typeface="Arial" pitchFamily="34" charset="0"/>
              <a:buChar char="•"/>
            </a:pPr>
            <a:r>
              <a:rPr lang="sl-SI" sz="2400" dirty="0" smtClean="0">
                <a:latin typeface="Cambria" pitchFamily="18" charset="0"/>
              </a:rPr>
              <a:t> Odlična habitat za divje živali.</a:t>
            </a:r>
          </a:p>
          <a:p>
            <a:pPr>
              <a:lnSpc>
                <a:spcPct val="150000"/>
              </a:lnSpc>
              <a:buFont typeface="Arial" pitchFamily="34" charset="0"/>
              <a:buChar char="•"/>
            </a:pPr>
            <a:r>
              <a:rPr lang="sl-SI" sz="2400" dirty="0" smtClean="0">
                <a:latin typeface="Cambria" pitchFamily="18" charset="0"/>
              </a:rPr>
              <a:t> Lep prostor.</a:t>
            </a:r>
          </a:p>
          <a:p>
            <a:pPr>
              <a:lnSpc>
                <a:spcPct val="150000"/>
              </a:lnSpc>
              <a:buFont typeface="Arial" pitchFamily="34" charset="0"/>
              <a:buChar char="•"/>
            </a:pPr>
            <a:r>
              <a:rPr lang="sl-SI" sz="2400" dirty="0">
                <a:latin typeface="Cambria" pitchFamily="18" charset="0"/>
              </a:rPr>
              <a:t> </a:t>
            </a:r>
            <a:r>
              <a:rPr lang="sl-SI" sz="2400" dirty="0" smtClean="0">
                <a:latin typeface="Cambria" pitchFamily="18" charset="0"/>
              </a:rPr>
              <a:t>Možnosti za učenje.</a:t>
            </a:r>
            <a:br>
              <a:rPr lang="sl-SI" sz="2400" dirty="0" smtClean="0">
                <a:latin typeface="Cambria" pitchFamily="18" charset="0"/>
              </a:rPr>
            </a:br>
            <a:r>
              <a:rPr lang="sl-SI" sz="2400" dirty="0" smtClean="0">
                <a:latin typeface="Cambria" pitchFamily="18" charset="0"/>
              </a:rPr>
              <a:t> </a:t>
            </a:r>
            <a:br>
              <a:rPr lang="sl-SI" sz="2400" dirty="0" smtClean="0">
                <a:latin typeface="Cambria" pitchFamily="18" charset="0"/>
              </a:rPr>
            </a:br>
            <a:r>
              <a:rPr lang="sl-SI" sz="2400" dirty="0" smtClean="0">
                <a:latin typeface="Cambria" pitchFamily="18" charset="0"/>
              </a:rPr>
              <a:t/>
            </a:r>
            <a:br>
              <a:rPr lang="sl-SI" sz="2400" dirty="0" smtClean="0">
                <a:latin typeface="Cambria" pitchFamily="18" charset="0"/>
              </a:rPr>
            </a:br>
            <a:r>
              <a:rPr lang="sl-SI" sz="2400" dirty="0" smtClean="0">
                <a:latin typeface="Cambria" pitchFamily="18" charset="0"/>
              </a:rPr>
              <a:t/>
            </a:r>
            <a:br>
              <a:rPr lang="sl-SI" sz="2400" dirty="0" smtClean="0">
                <a:latin typeface="Cambria" pitchFamily="18" charset="0"/>
              </a:rPr>
            </a:br>
            <a:r>
              <a:rPr lang="sl-SI" sz="2400" dirty="0" smtClean="0">
                <a:latin typeface="Cambria" pitchFamily="18" charset="0"/>
              </a:rPr>
              <a:t/>
            </a:r>
            <a:br>
              <a:rPr lang="sl-SI" sz="2400" dirty="0" smtClean="0">
                <a:latin typeface="Cambria" pitchFamily="18" charset="0"/>
              </a:rPr>
            </a:br>
            <a:endParaRPr lang="sl-SI" sz="2400" dirty="0">
              <a:latin typeface="Cambr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0" y="0"/>
            <a:ext cx="2055813" cy="6858000"/>
            <a:chOff x="0" y="0"/>
            <a:chExt cx="2055813" cy="6858000"/>
          </a:xfrm>
        </p:grpSpPr>
        <p:grpSp>
          <p:nvGrpSpPr>
            <p:cNvPr id="3" name="Skupina 1"/>
            <p:cNvGrpSpPr>
              <a:grpSpLocks/>
            </p:cNvGrpSpPr>
            <p:nvPr/>
          </p:nvGrpSpPr>
          <p:grpSpPr bwMode="auto">
            <a:xfrm>
              <a:off x="0" y="0"/>
              <a:ext cx="1129236" cy="6858000"/>
              <a:chOff x="214282" y="144000"/>
              <a:chExt cx="1032546" cy="6475894"/>
            </a:xfrm>
          </p:grpSpPr>
          <p:sp>
            <p:nvSpPr>
              <p:cNvPr id="6" name="Pravokotnik 5"/>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8" name="Slika 7"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4"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sp>
        <p:nvSpPr>
          <p:cNvPr id="9" name="PoljeZBesedilom 8"/>
          <p:cNvSpPr txBox="1"/>
          <p:nvPr/>
        </p:nvSpPr>
        <p:spPr>
          <a:xfrm>
            <a:off x="4606191" y="0"/>
            <a:ext cx="2777247" cy="523220"/>
          </a:xfrm>
          <a:prstGeom prst="rect">
            <a:avLst/>
          </a:prstGeom>
          <a:noFill/>
        </p:spPr>
        <p:txBody>
          <a:bodyPr wrap="square" rtlCol="0">
            <a:spAutoFit/>
          </a:bodyPr>
          <a:lstStyle/>
          <a:p>
            <a:r>
              <a:rPr lang="sl-SI" sz="2800" b="1" dirty="0" smtClean="0">
                <a:latin typeface="Cambria" pitchFamily="18" charset="0"/>
              </a:rPr>
              <a:t>GOZDNI VRT</a:t>
            </a:r>
            <a:endParaRPr lang="sl-SI" sz="2800" b="1" dirty="0">
              <a:latin typeface="Cambria" pitchFamily="18" charset="0"/>
            </a:endParaRPr>
          </a:p>
        </p:txBody>
      </p:sp>
      <p:sp>
        <p:nvSpPr>
          <p:cNvPr id="10" name="PoljeZBesedilom 9"/>
          <p:cNvSpPr txBox="1"/>
          <p:nvPr/>
        </p:nvSpPr>
        <p:spPr>
          <a:xfrm>
            <a:off x="2043146" y="503967"/>
            <a:ext cx="8568952" cy="2677656"/>
          </a:xfrm>
          <a:prstGeom prst="rect">
            <a:avLst/>
          </a:prstGeom>
          <a:noFill/>
        </p:spPr>
        <p:txBody>
          <a:bodyPr wrap="square" rtlCol="0">
            <a:spAutoFit/>
          </a:bodyPr>
          <a:lstStyle/>
          <a:p>
            <a:r>
              <a:rPr lang="sl-SI" sz="2400" dirty="0" smtClean="0">
                <a:latin typeface="Cambria" pitchFamily="18" charset="0"/>
              </a:rPr>
              <a:t>1. Krošnje (velika sadna drevesa in drevesa z lupinastim sadjem)</a:t>
            </a:r>
            <a:br>
              <a:rPr lang="sl-SI" sz="2400" dirty="0" smtClean="0">
                <a:latin typeface="Cambria" pitchFamily="18" charset="0"/>
              </a:rPr>
            </a:br>
            <a:r>
              <a:rPr lang="sl-SI" sz="2400" dirty="0" smtClean="0">
                <a:latin typeface="Cambria" pitchFamily="18" charset="0"/>
              </a:rPr>
              <a:t>2. Nižja drevesna plast (pritlikavo sadno drevje)</a:t>
            </a:r>
            <a:br>
              <a:rPr lang="sl-SI" sz="2400" dirty="0" smtClean="0">
                <a:latin typeface="Cambria" pitchFamily="18" charset="0"/>
              </a:rPr>
            </a:br>
            <a:r>
              <a:rPr lang="sl-SI" sz="2400" dirty="0" smtClean="0">
                <a:latin typeface="Cambria" pitchFamily="18" charset="0"/>
              </a:rPr>
              <a:t>3. Sloj grmičevja (ribez in jagodičje)</a:t>
            </a:r>
            <a:br>
              <a:rPr lang="sl-SI" sz="2400" dirty="0" smtClean="0">
                <a:latin typeface="Cambria" pitchFamily="18" charset="0"/>
              </a:rPr>
            </a:br>
            <a:r>
              <a:rPr lang="sl-SI" sz="2400" dirty="0" smtClean="0">
                <a:latin typeface="Cambria" pitchFamily="18" charset="0"/>
              </a:rPr>
              <a:t>4. Zelišča (gabez, ognjič)</a:t>
            </a:r>
            <a:br>
              <a:rPr lang="sl-SI" sz="2400" dirty="0" smtClean="0">
                <a:latin typeface="Cambria" pitchFamily="18" charset="0"/>
              </a:rPr>
            </a:br>
            <a:r>
              <a:rPr lang="sl-SI" sz="2400" dirty="0" smtClean="0">
                <a:latin typeface="Cambria" pitchFamily="18" charset="0"/>
              </a:rPr>
              <a:t>5. Rizosfera (korenovke)</a:t>
            </a:r>
            <a:br>
              <a:rPr lang="sl-SI" sz="2400" dirty="0" smtClean="0">
                <a:latin typeface="Cambria" pitchFamily="18" charset="0"/>
              </a:rPr>
            </a:br>
            <a:r>
              <a:rPr lang="sl-SI" sz="2400" dirty="0" smtClean="0">
                <a:latin typeface="Cambria" pitchFamily="18" charset="0"/>
              </a:rPr>
              <a:t>6. Površina tal (pritlehna npr. jagode)</a:t>
            </a:r>
            <a:br>
              <a:rPr lang="sl-SI" sz="2400" dirty="0" smtClean="0">
                <a:latin typeface="Cambria" pitchFamily="18" charset="0"/>
              </a:rPr>
            </a:br>
            <a:r>
              <a:rPr lang="sl-SI" sz="2400" dirty="0" smtClean="0">
                <a:latin typeface="Cambria" pitchFamily="18" charset="0"/>
              </a:rPr>
              <a:t>7. Vertikalni sloj (plezalke, ovijalke)</a:t>
            </a:r>
            <a:endParaRPr lang="sl-SI" sz="2400" dirty="0">
              <a:latin typeface="Cambria" pitchFamily="18" charset="0"/>
            </a:endParaRPr>
          </a:p>
        </p:txBody>
      </p:sp>
      <p:pic>
        <p:nvPicPr>
          <p:cNvPr id="11"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06545" y="3140968"/>
            <a:ext cx="6660669" cy="3717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0" y="0"/>
            <a:ext cx="2055813" cy="6858000"/>
            <a:chOff x="0" y="0"/>
            <a:chExt cx="2055813" cy="6858000"/>
          </a:xfrm>
        </p:grpSpPr>
        <p:grpSp>
          <p:nvGrpSpPr>
            <p:cNvPr id="3" name="Skupina 1"/>
            <p:cNvGrpSpPr>
              <a:grpSpLocks/>
            </p:cNvGrpSpPr>
            <p:nvPr/>
          </p:nvGrpSpPr>
          <p:grpSpPr bwMode="auto">
            <a:xfrm>
              <a:off x="0" y="0"/>
              <a:ext cx="1129236" cy="6858000"/>
              <a:chOff x="214282" y="144000"/>
              <a:chExt cx="1032546" cy="6475894"/>
            </a:xfrm>
          </p:grpSpPr>
          <p:sp>
            <p:nvSpPr>
              <p:cNvPr id="6" name="Pravokotnik 5"/>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8" name="Slika 7"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4"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sp>
        <p:nvSpPr>
          <p:cNvPr id="9" name="PoljeZBesedilom 8"/>
          <p:cNvSpPr txBox="1"/>
          <p:nvPr/>
        </p:nvSpPr>
        <p:spPr>
          <a:xfrm>
            <a:off x="2616352" y="0"/>
            <a:ext cx="8388424" cy="523220"/>
          </a:xfrm>
          <a:prstGeom prst="rect">
            <a:avLst/>
          </a:prstGeom>
          <a:noFill/>
        </p:spPr>
        <p:txBody>
          <a:bodyPr wrap="square" rtlCol="0">
            <a:spAutoFit/>
          </a:bodyPr>
          <a:lstStyle/>
          <a:p>
            <a:r>
              <a:rPr lang="sl-SI" sz="2800" b="1" dirty="0" smtClean="0">
                <a:latin typeface="Cambria" pitchFamily="18" charset="0"/>
              </a:rPr>
              <a:t>IZBIRA + PRIDELOVANJE SVOJE ZALOGE RASTLIN</a:t>
            </a:r>
            <a:endParaRPr lang="sl-SI" sz="2800" b="1" dirty="0">
              <a:latin typeface="Cambria" pitchFamily="18" charset="0"/>
            </a:endParaRPr>
          </a:p>
        </p:txBody>
      </p:sp>
      <p:graphicFrame>
        <p:nvGraphicFramePr>
          <p:cNvPr id="10" name="Tabela 9"/>
          <p:cNvGraphicFramePr>
            <a:graphicFrameLocks noGrp="1"/>
          </p:cNvGraphicFramePr>
          <p:nvPr/>
        </p:nvGraphicFramePr>
        <p:xfrm>
          <a:off x="1460311" y="668741"/>
          <a:ext cx="10563366" cy="5943600"/>
        </p:xfrm>
        <a:graphic>
          <a:graphicData uri="http://schemas.openxmlformats.org/drawingml/2006/table">
            <a:tbl>
              <a:tblPr firstRow="1" bandRow="1">
                <a:tableStyleId>{35758FB7-9AC5-4552-8A53-C91805E547FA}</a:tableStyleId>
              </a:tblPr>
              <a:tblGrid>
                <a:gridCol w="1212187"/>
                <a:gridCol w="1645115"/>
                <a:gridCol w="4242664"/>
                <a:gridCol w="1818284"/>
                <a:gridCol w="1645116"/>
              </a:tblGrid>
              <a:tr h="370840">
                <a:tc>
                  <a:txBody>
                    <a:bodyPr/>
                    <a:lstStyle/>
                    <a:p>
                      <a:r>
                        <a:rPr lang="sl-SI" sz="1800" dirty="0" smtClean="0"/>
                        <a:t>Rastlina</a:t>
                      </a:r>
                      <a:endParaRPr lang="sl-SI" sz="1800" dirty="0"/>
                    </a:p>
                  </a:txBody>
                  <a:tcPr/>
                </a:tc>
                <a:tc>
                  <a:txBody>
                    <a:bodyPr/>
                    <a:lstStyle/>
                    <a:p>
                      <a:r>
                        <a:rPr lang="sl-SI" sz="1800" dirty="0" smtClean="0"/>
                        <a:t>Pomen v naravi</a:t>
                      </a:r>
                      <a:endParaRPr lang="sl-SI" sz="1800" dirty="0"/>
                    </a:p>
                  </a:txBody>
                  <a:tcPr/>
                </a:tc>
                <a:tc>
                  <a:txBody>
                    <a:bodyPr/>
                    <a:lstStyle/>
                    <a:p>
                      <a:r>
                        <a:rPr lang="sl-SI" sz="1800" dirty="0" smtClean="0"/>
                        <a:t>Druga</a:t>
                      </a:r>
                      <a:r>
                        <a:rPr lang="sl-SI" sz="1800" baseline="0" dirty="0" smtClean="0"/>
                        <a:t> uporaba</a:t>
                      </a:r>
                      <a:endParaRPr lang="sl-SI" sz="1800" dirty="0"/>
                    </a:p>
                  </a:txBody>
                  <a:tcPr/>
                </a:tc>
                <a:tc>
                  <a:txBody>
                    <a:bodyPr/>
                    <a:lstStyle/>
                    <a:p>
                      <a:r>
                        <a:rPr lang="sl-SI" sz="1800" dirty="0" smtClean="0"/>
                        <a:t>Letna ali trajna rastlina</a:t>
                      </a:r>
                      <a:endParaRPr lang="sl-SI" sz="1800" dirty="0"/>
                    </a:p>
                  </a:txBody>
                  <a:tcPr/>
                </a:tc>
                <a:tc>
                  <a:txBody>
                    <a:bodyPr/>
                    <a:lstStyle/>
                    <a:p>
                      <a:r>
                        <a:rPr lang="sl-SI" sz="1800" dirty="0" smtClean="0"/>
                        <a:t>Sloj gozda</a:t>
                      </a:r>
                      <a:endParaRPr lang="sl-SI" sz="1800" dirty="0"/>
                    </a:p>
                  </a:txBody>
                  <a:tcPr/>
                </a:tc>
              </a:tr>
              <a:tr h="370840">
                <a:tc>
                  <a:txBody>
                    <a:bodyPr/>
                    <a:lstStyle/>
                    <a:p>
                      <a:r>
                        <a:rPr lang="sl-SI" sz="1800" dirty="0" smtClean="0"/>
                        <a:t>Gabez</a:t>
                      </a:r>
                      <a:endParaRPr lang="sl-SI" sz="1800" dirty="0"/>
                    </a:p>
                  </a:txBody>
                  <a:tcPr/>
                </a:tc>
                <a:tc>
                  <a:txBody>
                    <a:bodyPr/>
                    <a:lstStyle/>
                    <a:p>
                      <a:r>
                        <a:rPr lang="sl-SI" sz="1800" dirty="0" smtClean="0"/>
                        <a:t>Nektar za žuželke,</a:t>
                      </a:r>
                      <a:r>
                        <a:rPr lang="sl-SI" sz="1800" baseline="0" dirty="0" smtClean="0"/>
                        <a:t> </a:t>
                      </a:r>
                      <a:r>
                        <a:rPr lang="sl-SI" sz="1800" dirty="0" smtClean="0"/>
                        <a:t>predvsem čmrlje.</a:t>
                      </a:r>
                      <a:endParaRPr lang="sl-SI" sz="1800" dirty="0"/>
                    </a:p>
                  </a:txBody>
                  <a:tcPr/>
                </a:tc>
                <a:tc>
                  <a:txBody>
                    <a:bodyPr/>
                    <a:lstStyle/>
                    <a:p>
                      <a:r>
                        <a:rPr lang="sl-SI" sz="1800" dirty="0" smtClean="0"/>
                        <a:t>Dodajte na kompost ali pa uporabite kot zastirko. Naredite rastlinsko krmo - še posebej dobro za rastline s sadeži.</a:t>
                      </a:r>
                      <a:endParaRPr lang="sl-SI" sz="1800" dirty="0"/>
                    </a:p>
                  </a:txBody>
                  <a:tcPr/>
                </a:tc>
                <a:tc>
                  <a:txBody>
                    <a:bodyPr/>
                    <a:lstStyle/>
                    <a:p>
                      <a:r>
                        <a:rPr lang="sl-SI" sz="1800" dirty="0" smtClean="0"/>
                        <a:t>Trajnica</a:t>
                      </a:r>
                      <a:endParaRPr lang="sl-SI" sz="1800" dirty="0"/>
                    </a:p>
                  </a:txBody>
                  <a:tcPr/>
                </a:tc>
                <a:tc>
                  <a:txBody>
                    <a:bodyPr/>
                    <a:lstStyle/>
                    <a:p>
                      <a:r>
                        <a:rPr lang="sl-SI" sz="1800" dirty="0" smtClean="0"/>
                        <a:t>Zelišče</a:t>
                      </a:r>
                      <a:endParaRPr lang="sl-SI" sz="1800" dirty="0"/>
                    </a:p>
                  </a:txBody>
                  <a:tcPr/>
                </a:tc>
              </a:tr>
              <a:tr h="370840">
                <a:tc>
                  <a:txBody>
                    <a:bodyPr/>
                    <a:lstStyle/>
                    <a:p>
                      <a:r>
                        <a:rPr lang="sl-SI" sz="1800" dirty="0" smtClean="0"/>
                        <a:t>Bezeg</a:t>
                      </a:r>
                      <a:endParaRPr lang="sl-SI" sz="1800" dirty="0"/>
                    </a:p>
                  </a:txBody>
                  <a:tcPr/>
                </a:tc>
                <a:tc>
                  <a:txBody>
                    <a:bodyPr/>
                    <a:lstStyle/>
                    <a:p>
                      <a:r>
                        <a:rPr lang="sl-SI" sz="1800" dirty="0" smtClean="0"/>
                        <a:t>Nektar iz cvetov za žuželke. Jagode za ptice in žuželke.</a:t>
                      </a:r>
                      <a:endParaRPr lang="sl-SI" sz="1800" dirty="0"/>
                    </a:p>
                  </a:txBody>
                  <a:tcPr/>
                </a:tc>
                <a:tc>
                  <a:txBody>
                    <a:bodyPr/>
                    <a:lstStyle/>
                    <a:p>
                      <a:r>
                        <a:rPr lang="sl-SI" sz="1800" dirty="0" smtClean="0"/>
                        <a:t>Sredstva proti mrčesu – iz listov. Sadje - lakmusov test. Posadite</a:t>
                      </a:r>
                      <a:r>
                        <a:rPr lang="sl-SI" sz="1800" baseline="0" dirty="0" smtClean="0"/>
                        <a:t> ga v </a:t>
                      </a:r>
                      <a:r>
                        <a:rPr lang="sl-SI" sz="1800" dirty="0" smtClean="0"/>
                        <a:t>bližini komposta.</a:t>
                      </a:r>
                      <a:endParaRPr lang="sl-SI" sz="1800" dirty="0"/>
                    </a:p>
                  </a:txBody>
                  <a:tcPr/>
                </a:tc>
                <a:tc>
                  <a:txBody>
                    <a:bodyPr/>
                    <a:lstStyle/>
                    <a:p>
                      <a:r>
                        <a:rPr lang="sl-SI" sz="1800" dirty="0" smtClean="0"/>
                        <a:t>Trajnica</a:t>
                      </a:r>
                      <a:endParaRPr lang="sl-SI" sz="1800" dirty="0"/>
                    </a:p>
                  </a:txBody>
                  <a:tcPr/>
                </a:tc>
                <a:tc>
                  <a:txBody>
                    <a:bodyPr/>
                    <a:lstStyle/>
                    <a:p>
                      <a:r>
                        <a:rPr lang="sl-SI" sz="1800" dirty="0" smtClean="0"/>
                        <a:t>Krošnje</a:t>
                      </a:r>
                      <a:endParaRPr lang="sl-SI" sz="1800" dirty="0"/>
                    </a:p>
                  </a:txBody>
                  <a:tcPr/>
                </a:tc>
              </a:tr>
              <a:tr h="370840">
                <a:tc>
                  <a:txBody>
                    <a:bodyPr/>
                    <a:lstStyle/>
                    <a:p>
                      <a:r>
                        <a:rPr lang="sl-SI" sz="1800" dirty="0" smtClean="0"/>
                        <a:t>Ognjič</a:t>
                      </a:r>
                      <a:endParaRPr lang="sl-SI" sz="1800" dirty="0"/>
                    </a:p>
                  </a:txBody>
                  <a:tcPr/>
                </a:tc>
                <a:tc>
                  <a:txBody>
                    <a:bodyPr/>
                    <a:lstStyle/>
                    <a:p>
                      <a:r>
                        <a:rPr lang="sl-SI" sz="1800" dirty="0" smtClean="0"/>
                        <a:t>Nektar za žuželke.</a:t>
                      </a:r>
                      <a:endParaRPr lang="sl-SI" sz="1800" dirty="0"/>
                    </a:p>
                  </a:txBody>
                  <a:tcPr/>
                </a:tc>
                <a:tc>
                  <a:txBody>
                    <a:bodyPr/>
                    <a:lstStyle/>
                    <a:p>
                      <a:r>
                        <a:rPr lang="sl-SI" sz="1800" dirty="0" smtClean="0"/>
                        <a:t>Vrtni odganjalec</a:t>
                      </a:r>
                      <a:r>
                        <a:rPr lang="sl-SI" sz="1800" baseline="0" dirty="0" smtClean="0"/>
                        <a:t> insektov. Napovedovalec vremena – cvetovi se pred dežjem zapro.</a:t>
                      </a:r>
                      <a:endParaRPr lang="sl-SI" sz="1800" dirty="0"/>
                    </a:p>
                  </a:txBody>
                  <a:tcPr/>
                </a:tc>
                <a:tc>
                  <a:txBody>
                    <a:bodyPr/>
                    <a:lstStyle/>
                    <a:p>
                      <a:r>
                        <a:rPr lang="sl-SI" sz="1800" dirty="0" smtClean="0"/>
                        <a:t>Letna rastlina, zaseje se sama</a:t>
                      </a:r>
                      <a:endParaRPr lang="sl-SI" sz="1800" dirty="0"/>
                    </a:p>
                  </a:txBody>
                  <a:tcPr/>
                </a:tc>
                <a:tc>
                  <a:txBody>
                    <a:bodyPr/>
                    <a:lstStyle/>
                    <a:p>
                      <a:r>
                        <a:rPr lang="sl-SI" sz="1800" dirty="0" smtClean="0"/>
                        <a:t>Zelišče</a:t>
                      </a:r>
                      <a:endParaRPr lang="sl-SI" sz="1800" dirty="0"/>
                    </a:p>
                  </a:txBody>
                  <a:tcPr/>
                </a:tc>
              </a:tr>
              <a:tr h="370840">
                <a:tc>
                  <a:txBody>
                    <a:bodyPr/>
                    <a:lstStyle/>
                    <a:p>
                      <a:r>
                        <a:rPr lang="sl-SI" sz="1800" dirty="0" smtClean="0"/>
                        <a:t>Milnica</a:t>
                      </a:r>
                      <a:endParaRPr lang="sl-SI" sz="1800" dirty="0"/>
                    </a:p>
                  </a:txBody>
                  <a:tcPr/>
                </a:tc>
                <a:tc>
                  <a:txBody>
                    <a:bodyPr/>
                    <a:lstStyle/>
                    <a:p>
                      <a:r>
                        <a:rPr lang="sl-SI" sz="1800" dirty="0" smtClean="0"/>
                        <a:t>Hrana za nekatere metuljeve in moljeve gosenice.</a:t>
                      </a:r>
                      <a:endParaRPr lang="sl-SI" sz="1800" dirty="0"/>
                    </a:p>
                  </a:txBody>
                  <a:tcPr/>
                </a:tc>
                <a:tc>
                  <a:txBody>
                    <a:bodyPr/>
                    <a:lstStyle/>
                    <a:p>
                      <a:r>
                        <a:rPr lang="sl-SI" sz="1800" dirty="0" smtClean="0"/>
                        <a:t>Iz celotne rastline lahko naredimo blago milo.</a:t>
                      </a:r>
                      <a:endParaRPr lang="sl-SI" sz="1800" dirty="0"/>
                    </a:p>
                  </a:txBody>
                  <a:tcPr/>
                </a:tc>
                <a:tc>
                  <a:txBody>
                    <a:bodyPr/>
                    <a:lstStyle/>
                    <a:p>
                      <a:r>
                        <a:rPr lang="sl-SI" sz="1800" dirty="0" smtClean="0"/>
                        <a:t>Trajnica</a:t>
                      </a:r>
                      <a:endParaRPr lang="sl-SI" sz="1800" dirty="0"/>
                    </a:p>
                  </a:txBody>
                  <a:tcPr/>
                </a:tc>
                <a:tc>
                  <a:txBody>
                    <a:bodyPr/>
                    <a:lstStyle/>
                    <a:p>
                      <a:r>
                        <a:rPr lang="sl-SI" sz="1800" dirty="0" smtClean="0"/>
                        <a:t>Zelišče</a:t>
                      </a:r>
                      <a:endParaRPr lang="sl-SI" sz="18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0" y="0"/>
            <a:ext cx="2055813" cy="6858000"/>
            <a:chOff x="0" y="0"/>
            <a:chExt cx="2055813" cy="6858000"/>
          </a:xfrm>
        </p:grpSpPr>
        <p:grpSp>
          <p:nvGrpSpPr>
            <p:cNvPr id="3" name="Skupina 1"/>
            <p:cNvGrpSpPr>
              <a:grpSpLocks/>
            </p:cNvGrpSpPr>
            <p:nvPr/>
          </p:nvGrpSpPr>
          <p:grpSpPr bwMode="auto">
            <a:xfrm>
              <a:off x="0" y="0"/>
              <a:ext cx="1129236" cy="6858000"/>
              <a:chOff x="214282" y="144000"/>
              <a:chExt cx="1032546" cy="6475894"/>
            </a:xfrm>
          </p:grpSpPr>
          <p:sp>
            <p:nvSpPr>
              <p:cNvPr id="6" name="Pravokotnik 5"/>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8" name="Slika 7"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4"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graphicFrame>
        <p:nvGraphicFramePr>
          <p:cNvPr id="9" name="Tabela 8"/>
          <p:cNvGraphicFramePr>
            <a:graphicFrameLocks noGrp="1"/>
          </p:cNvGraphicFramePr>
          <p:nvPr/>
        </p:nvGraphicFramePr>
        <p:xfrm>
          <a:off x="0" y="-2"/>
          <a:ext cx="12192001" cy="6918960"/>
        </p:xfrm>
        <a:graphic>
          <a:graphicData uri="http://schemas.openxmlformats.org/drawingml/2006/table">
            <a:tbl>
              <a:tblPr firstRow="1" bandRow="1">
                <a:tableStyleId>{7DF18680-E054-41AD-8BC1-D1AEF772440D}</a:tableStyleId>
              </a:tblPr>
              <a:tblGrid>
                <a:gridCol w="1598948"/>
                <a:gridCol w="1328700"/>
                <a:gridCol w="2400267"/>
                <a:gridCol w="2112235"/>
                <a:gridCol w="2112235"/>
                <a:gridCol w="2639616"/>
              </a:tblGrid>
              <a:tr h="740226">
                <a:tc>
                  <a:txBody>
                    <a:bodyPr/>
                    <a:lstStyle/>
                    <a:p>
                      <a:r>
                        <a:rPr lang="sl-SI" sz="1600" dirty="0" smtClean="0"/>
                        <a:t>Rastlina</a:t>
                      </a:r>
                      <a:endParaRPr lang="sl-SI"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600" dirty="0" smtClean="0"/>
                        <a:t>Letna ali trajna rastlina</a:t>
                      </a:r>
                    </a:p>
                  </a:txBody>
                  <a:tcPr/>
                </a:tc>
                <a:tc>
                  <a:txBody>
                    <a:bodyPr/>
                    <a:lstStyle/>
                    <a:p>
                      <a:r>
                        <a:rPr lang="sl-SI" sz="1600" dirty="0" smtClean="0"/>
                        <a:t>Sejanje semen v zaprtih prostorih</a:t>
                      </a:r>
                      <a:endParaRPr lang="sl-SI"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600" dirty="0" smtClean="0"/>
                        <a:t>Presajeno ven</a:t>
                      </a:r>
                    </a:p>
                    <a:p>
                      <a:endParaRPr lang="sl-SI" sz="1600" dirty="0"/>
                    </a:p>
                  </a:txBody>
                  <a:tcPr/>
                </a:tc>
                <a:tc>
                  <a:txBody>
                    <a:bodyPr/>
                    <a:lstStyle/>
                    <a:p>
                      <a:r>
                        <a:rPr lang="sl-SI" sz="1600" dirty="0" smtClean="0"/>
                        <a:t>Pridelek pobiramo</a:t>
                      </a:r>
                      <a:endParaRPr lang="sl-SI" sz="1600" dirty="0"/>
                    </a:p>
                  </a:txBody>
                  <a:tcPr/>
                </a:tc>
                <a:tc>
                  <a:txBody>
                    <a:bodyPr/>
                    <a:lstStyle/>
                    <a:p>
                      <a:r>
                        <a:rPr lang="sl-SI" sz="1600" dirty="0" smtClean="0"/>
                        <a:t>Nega</a:t>
                      </a:r>
                      <a:endParaRPr lang="sl-SI" sz="1600" dirty="0"/>
                    </a:p>
                  </a:txBody>
                  <a:tcPr/>
                </a:tc>
              </a:tr>
              <a:tr h="959552">
                <a:tc>
                  <a:txBody>
                    <a:bodyPr/>
                    <a:lstStyle/>
                    <a:p>
                      <a:r>
                        <a:rPr lang="sl-SI" sz="1600" dirty="0" smtClean="0"/>
                        <a:t>Jagodičje, katerega plodovi so zreli jeseni</a:t>
                      </a:r>
                      <a:endParaRPr lang="sl-SI" sz="1600" dirty="0"/>
                    </a:p>
                  </a:txBody>
                  <a:tcPr/>
                </a:tc>
                <a:tc>
                  <a:txBody>
                    <a:bodyPr/>
                    <a:lstStyle/>
                    <a:p>
                      <a:r>
                        <a:rPr lang="sl-SI" sz="1600" dirty="0" smtClean="0"/>
                        <a:t>Trajnica</a:t>
                      </a:r>
                      <a:endParaRPr lang="sl-SI" sz="1600" dirty="0"/>
                    </a:p>
                  </a:txBody>
                  <a:tcPr/>
                </a:tc>
                <a:tc>
                  <a:txBody>
                    <a:bodyPr/>
                    <a:lstStyle/>
                    <a:p>
                      <a:endParaRPr lang="sl-SI"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600" dirty="0" smtClean="0"/>
                        <a:t>Januarja</a:t>
                      </a:r>
                      <a:r>
                        <a:rPr lang="sl-SI" sz="1600" baseline="0" dirty="0" smtClean="0"/>
                        <a:t> k</a:t>
                      </a:r>
                      <a:r>
                        <a:rPr lang="sl-SI" sz="1600" dirty="0" smtClean="0"/>
                        <a:t>upite sadike (palice)</a:t>
                      </a:r>
                      <a:r>
                        <a:rPr lang="sl-SI" sz="1600" baseline="0" dirty="0" smtClean="0"/>
                        <a:t> in posadite</a:t>
                      </a:r>
                      <a:endParaRPr lang="sl-SI" sz="1600" dirty="0" smtClean="0"/>
                    </a:p>
                    <a:p>
                      <a:endParaRPr lang="sl-SI" sz="1600" dirty="0"/>
                    </a:p>
                  </a:txBody>
                  <a:tcPr/>
                </a:tc>
                <a:tc>
                  <a:txBody>
                    <a:bodyPr/>
                    <a:lstStyle/>
                    <a:p>
                      <a:r>
                        <a:rPr lang="sl-SI" sz="1600" dirty="0" smtClean="0"/>
                        <a:t>September/</a:t>
                      </a:r>
                    </a:p>
                    <a:p>
                      <a:r>
                        <a:rPr lang="sl-SI" sz="1600" dirty="0" smtClean="0"/>
                        <a:t>oktober</a:t>
                      </a:r>
                      <a:endParaRPr lang="sl-SI" sz="1600" dirty="0"/>
                    </a:p>
                  </a:txBody>
                  <a:tcPr/>
                </a:tc>
                <a:tc>
                  <a:txBody>
                    <a:bodyPr/>
                    <a:lstStyle/>
                    <a:p>
                      <a:r>
                        <a:rPr lang="sl-SI" sz="1600" dirty="0" smtClean="0"/>
                        <a:t>V novembru po obiranju plodov, narežite palice</a:t>
                      </a:r>
                      <a:endParaRPr lang="sl-SI" sz="1600" dirty="0"/>
                    </a:p>
                  </a:txBody>
                  <a:tcPr/>
                </a:tc>
              </a:tr>
              <a:tr h="740226">
                <a:tc>
                  <a:txBody>
                    <a:bodyPr/>
                    <a:lstStyle/>
                    <a:p>
                      <a:r>
                        <a:rPr lang="sl-SI" sz="1600" dirty="0" smtClean="0"/>
                        <a:t>Brstični ohrovt</a:t>
                      </a:r>
                      <a:endParaRPr lang="sl-SI" sz="1600" dirty="0"/>
                    </a:p>
                  </a:txBody>
                  <a:tcPr/>
                </a:tc>
                <a:tc>
                  <a:txBody>
                    <a:bodyPr/>
                    <a:lstStyle/>
                    <a:p>
                      <a:r>
                        <a:rPr lang="sl-SI" sz="1600" dirty="0" smtClean="0"/>
                        <a:t>Letna</a:t>
                      </a:r>
                      <a:endParaRPr lang="sl-SI" sz="1600" dirty="0"/>
                    </a:p>
                  </a:txBody>
                  <a:tcPr/>
                </a:tc>
                <a:tc>
                  <a:txBody>
                    <a:bodyPr/>
                    <a:lstStyle/>
                    <a:p>
                      <a:r>
                        <a:rPr lang="sl-SI" sz="1600" dirty="0" smtClean="0"/>
                        <a:t>Zgodaj marca</a:t>
                      </a:r>
                      <a:endParaRPr lang="sl-SI" sz="1600" dirty="0"/>
                    </a:p>
                  </a:txBody>
                  <a:tcPr/>
                </a:tc>
                <a:tc>
                  <a:txBody>
                    <a:bodyPr/>
                    <a:lstStyle/>
                    <a:p>
                      <a:r>
                        <a:rPr lang="sl-SI" sz="1600" dirty="0" smtClean="0"/>
                        <a:t>Začetek – sredina maja</a:t>
                      </a:r>
                      <a:endParaRPr lang="sl-SI" sz="1600" dirty="0"/>
                    </a:p>
                  </a:txBody>
                  <a:tcPr/>
                </a:tc>
                <a:tc>
                  <a:txBody>
                    <a:bodyPr/>
                    <a:lstStyle/>
                    <a:p>
                      <a:r>
                        <a:rPr lang="sl-SI" sz="1600" dirty="0" smtClean="0"/>
                        <a:t>Od</a:t>
                      </a:r>
                      <a:r>
                        <a:rPr lang="sl-SI" sz="1600" baseline="0" dirty="0" smtClean="0"/>
                        <a:t> oktobra do januarja</a:t>
                      </a:r>
                      <a:endParaRPr lang="sl-SI" sz="1600" dirty="0"/>
                    </a:p>
                  </a:txBody>
                  <a:tcPr/>
                </a:tc>
                <a:tc>
                  <a:txBody>
                    <a:bodyPr/>
                    <a:lstStyle/>
                    <a:p>
                      <a:r>
                        <a:rPr lang="sl-SI" sz="1600" dirty="0" smtClean="0"/>
                        <a:t>Dobro zalivati. Po presaditvi ven naredite zastirko.</a:t>
                      </a:r>
                      <a:endParaRPr lang="sl-SI" sz="1600" dirty="0"/>
                    </a:p>
                  </a:txBody>
                  <a:tcPr/>
                </a:tc>
              </a:tr>
              <a:tr h="740226">
                <a:tc>
                  <a:txBody>
                    <a:bodyPr/>
                    <a:lstStyle/>
                    <a:p>
                      <a:r>
                        <a:rPr lang="sl-SI" sz="1600" dirty="0" smtClean="0"/>
                        <a:t>Brokoli</a:t>
                      </a:r>
                      <a:endParaRPr lang="sl-SI" sz="1600" dirty="0"/>
                    </a:p>
                  </a:txBody>
                  <a:tcPr/>
                </a:tc>
                <a:tc>
                  <a:txBody>
                    <a:bodyPr/>
                    <a:lstStyle/>
                    <a:p>
                      <a:r>
                        <a:rPr lang="sl-SI" sz="1600" dirty="0" smtClean="0"/>
                        <a:t>Letna</a:t>
                      </a:r>
                      <a:endParaRPr lang="sl-SI" sz="1600" dirty="0"/>
                    </a:p>
                  </a:txBody>
                  <a:tcPr/>
                </a:tc>
                <a:tc>
                  <a:txBody>
                    <a:bodyPr/>
                    <a:lstStyle/>
                    <a:p>
                      <a:r>
                        <a:rPr lang="sl-SI" sz="1600" dirty="0" smtClean="0"/>
                        <a:t>Zgodaj marca</a:t>
                      </a:r>
                      <a:endParaRPr lang="sl-SI"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600" dirty="0" smtClean="0"/>
                        <a:t>Začetek – sredina maja</a:t>
                      </a:r>
                    </a:p>
                  </a:txBody>
                  <a:tcPr/>
                </a:tc>
                <a:tc>
                  <a:txBody>
                    <a:bodyPr/>
                    <a:lstStyle/>
                    <a:p>
                      <a:r>
                        <a:rPr lang="sl-SI" sz="1600" dirty="0" smtClean="0"/>
                        <a:t>Od februarja /marca</a:t>
                      </a:r>
                      <a:endParaRPr lang="sl-SI"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600" dirty="0" smtClean="0"/>
                        <a:t>Dobro zalivati. Po presaditvi ven naredite zastirko.</a:t>
                      </a:r>
                    </a:p>
                  </a:txBody>
                  <a:tcPr/>
                </a:tc>
              </a:tr>
              <a:tr h="520900">
                <a:tc>
                  <a:txBody>
                    <a:bodyPr/>
                    <a:lstStyle/>
                    <a:p>
                      <a:r>
                        <a:rPr lang="sl-SI" sz="1600" dirty="0" smtClean="0"/>
                        <a:t>Solata</a:t>
                      </a:r>
                      <a:endParaRPr lang="sl-SI" sz="1600" dirty="0"/>
                    </a:p>
                  </a:txBody>
                  <a:tcPr/>
                </a:tc>
                <a:tc>
                  <a:txBody>
                    <a:bodyPr/>
                    <a:lstStyle/>
                    <a:p>
                      <a:r>
                        <a:rPr lang="sl-SI" sz="1600" dirty="0" smtClean="0"/>
                        <a:t>Letna</a:t>
                      </a:r>
                      <a:endParaRPr lang="sl-SI" sz="1600" dirty="0"/>
                    </a:p>
                  </a:txBody>
                  <a:tcPr/>
                </a:tc>
                <a:tc>
                  <a:txBody>
                    <a:bodyPr/>
                    <a:lstStyle/>
                    <a:p>
                      <a:r>
                        <a:rPr lang="sl-SI" sz="1600" dirty="0" smtClean="0"/>
                        <a:t>Od marca</a:t>
                      </a:r>
                      <a:endParaRPr lang="sl-SI" sz="1600" dirty="0"/>
                    </a:p>
                  </a:txBody>
                  <a:tcPr/>
                </a:tc>
                <a:tc>
                  <a:txBody>
                    <a:bodyPr/>
                    <a:lstStyle/>
                    <a:p>
                      <a:r>
                        <a:rPr lang="sl-SI" sz="1600" dirty="0" smtClean="0"/>
                        <a:t>Ko ima rastlinica 5 listov</a:t>
                      </a:r>
                      <a:endParaRPr lang="sl-SI" sz="1600" dirty="0"/>
                    </a:p>
                  </a:txBody>
                  <a:tcPr/>
                </a:tc>
                <a:tc>
                  <a:txBody>
                    <a:bodyPr/>
                    <a:lstStyle/>
                    <a:p>
                      <a:r>
                        <a:rPr lang="sl-SI" sz="1600" dirty="0" smtClean="0"/>
                        <a:t>Maj/junij</a:t>
                      </a:r>
                      <a:endParaRPr lang="sl-SI" sz="1600" dirty="0"/>
                    </a:p>
                  </a:txBody>
                  <a:tcPr/>
                </a:tc>
                <a:tc>
                  <a:txBody>
                    <a:bodyPr/>
                    <a:lstStyle/>
                    <a:p>
                      <a:r>
                        <a:rPr lang="sl-SI" sz="1600" dirty="0" smtClean="0"/>
                        <a:t>Pasti</a:t>
                      </a:r>
                      <a:r>
                        <a:rPr lang="sl-SI" sz="1600" baseline="0" dirty="0" smtClean="0"/>
                        <a:t> za polže</a:t>
                      </a:r>
                      <a:endParaRPr lang="sl-SI" sz="1600" dirty="0"/>
                    </a:p>
                  </a:txBody>
                  <a:tcPr/>
                </a:tc>
              </a:tr>
              <a:tr h="740226">
                <a:tc>
                  <a:txBody>
                    <a:bodyPr/>
                    <a:lstStyle/>
                    <a:p>
                      <a:r>
                        <a:rPr lang="sl-SI" sz="1600" dirty="0" smtClean="0"/>
                        <a:t>Bučke</a:t>
                      </a:r>
                      <a:endParaRPr lang="sl-SI" sz="1600" dirty="0"/>
                    </a:p>
                  </a:txBody>
                  <a:tcPr/>
                </a:tc>
                <a:tc>
                  <a:txBody>
                    <a:bodyPr/>
                    <a:lstStyle/>
                    <a:p>
                      <a:r>
                        <a:rPr lang="sl-SI" sz="1600" dirty="0" smtClean="0"/>
                        <a:t>Letna</a:t>
                      </a:r>
                      <a:endParaRPr lang="sl-SI" sz="1600" dirty="0"/>
                    </a:p>
                  </a:txBody>
                  <a:tcPr/>
                </a:tc>
                <a:tc>
                  <a:txBody>
                    <a:bodyPr/>
                    <a:lstStyle/>
                    <a:p>
                      <a:r>
                        <a:rPr lang="sl-SI" sz="1600" dirty="0" smtClean="0"/>
                        <a:t>April</a:t>
                      </a:r>
                      <a:endParaRPr lang="sl-SI" sz="1600" dirty="0"/>
                    </a:p>
                  </a:txBody>
                  <a:tcPr/>
                </a:tc>
                <a:tc>
                  <a:txBody>
                    <a:bodyPr/>
                    <a:lstStyle/>
                    <a:p>
                      <a:r>
                        <a:rPr lang="sl-SI" sz="1600" dirty="0" smtClean="0"/>
                        <a:t>Pozno v maju</a:t>
                      </a:r>
                      <a:endParaRPr lang="sl-SI" sz="1600" dirty="0"/>
                    </a:p>
                  </a:txBody>
                  <a:tcPr/>
                </a:tc>
                <a:tc>
                  <a:txBody>
                    <a:bodyPr/>
                    <a:lstStyle/>
                    <a:p>
                      <a:r>
                        <a:rPr lang="sl-SI" sz="1600" dirty="0" smtClean="0"/>
                        <a:t>September/</a:t>
                      </a:r>
                    </a:p>
                    <a:p>
                      <a:r>
                        <a:rPr lang="sl-SI" sz="1600" dirty="0" smtClean="0"/>
                        <a:t>oktober</a:t>
                      </a:r>
                      <a:endParaRPr lang="sl-SI"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600" dirty="0" smtClean="0"/>
                        <a:t>Dobro zalivati. Po presaditvi ven naredite zastirko.</a:t>
                      </a:r>
                    </a:p>
                  </a:txBody>
                  <a:tcPr/>
                </a:tc>
              </a:tr>
              <a:tr h="520900">
                <a:tc>
                  <a:txBody>
                    <a:bodyPr/>
                    <a:lstStyle/>
                    <a:p>
                      <a:r>
                        <a:rPr lang="sl-SI" sz="1600" dirty="0" smtClean="0"/>
                        <a:t>Zgodnji grah</a:t>
                      </a:r>
                      <a:endParaRPr lang="sl-SI" sz="1600" dirty="0"/>
                    </a:p>
                  </a:txBody>
                  <a:tcPr/>
                </a:tc>
                <a:tc>
                  <a:txBody>
                    <a:bodyPr/>
                    <a:lstStyle/>
                    <a:p>
                      <a:r>
                        <a:rPr lang="sl-SI" sz="1600" dirty="0" smtClean="0"/>
                        <a:t>Letna</a:t>
                      </a:r>
                      <a:endParaRPr lang="sl-SI" sz="1600" dirty="0"/>
                    </a:p>
                  </a:txBody>
                  <a:tcPr/>
                </a:tc>
                <a:tc>
                  <a:txBody>
                    <a:bodyPr/>
                    <a:lstStyle/>
                    <a:p>
                      <a:r>
                        <a:rPr lang="sl-SI" sz="1600" dirty="0" smtClean="0"/>
                        <a:t>Zgodaj marca</a:t>
                      </a:r>
                      <a:endParaRPr lang="sl-SI" sz="1600" dirty="0"/>
                    </a:p>
                  </a:txBody>
                  <a:tcPr/>
                </a:tc>
                <a:tc>
                  <a:txBody>
                    <a:bodyPr/>
                    <a:lstStyle/>
                    <a:p>
                      <a:r>
                        <a:rPr lang="sl-SI" sz="1600" dirty="0" smtClean="0"/>
                        <a:t>April</a:t>
                      </a:r>
                      <a:endParaRPr lang="sl-SI" sz="1600" dirty="0"/>
                    </a:p>
                  </a:txBody>
                  <a:tcPr/>
                </a:tc>
                <a:tc>
                  <a:txBody>
                    <a:bodyPr/>
                    <a:lstStyle/>
                    <a:p>
                      <a:r>
                        <a:rPr lang="sl-SI" sz="1600" dirty="0" smtClean="0"/>
                        <a:t>Junij</a:t>
                      </a:r>
                      <a:endParaRPr lang="sl-SI"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600" dirty="0" smtClean="0"/>
                        <a:t>Zalivajte. Podpora iz palic in vej</a:t>
                      </a:r>
                    </a:p>
                  </a:txBody>
                  <a:tcPr/>
                </a:tc>
              </a:tr>
              <a:tr h="520900">
                <a:tc>
                  <a:txBody>
                    <a:bodyPr/>
                    <a:lstStyle/>
                    <a:p>
                      <a:r>
                        <a:rPr lang="sl-SI" sz="1600" dirty="0" smtClean="0"/>
                        <a:t>Bob</a:t>
                      </a:r>
                      <a:endParaRPr lang="sl-SI" sz="1600" dirty="0"/>
                    </a:p>
                  </a:txBody>
                  <a:tcPr/>
                </a:tc>
                <a:tc>
                  <a:txBody>
                    <a:bodyPr/>
                    <a:lstStyle/>
                    <a:p>
                      <a:r>
                        <a:rPr lang="sl-SI" sz="1600" dirty="0" smtClean="0"/>
                        <a:t>Letna</a:t>
                      </a:r>
                      <a:endParaRPr lang="sl-SI" sz="1600" dirty="0"/>
                    </a:p>
                  </a:txBody>
                  <a:tcPr/>
                </a:tc>
                <a:tc>
                  <a:txBody>
                    <a:bodyPr/>
                    <a:lstStyle/>
                    <a:p>
                      <a:r>
                        <a:rPr lang="sl-SI" sz="1600" dirty="0" smtClean="0"/>
                        <a:t>Februarja</a:t>
                      </a:r>
                      <a:r>
                        <a:rPr lang="sl-SI" sz="1600" baseline="0" dirty="0" smtClean="0"/>
                        <a:t> s</a:t>
                      </a:r>
                      <a:r>
                        <a:rPr lang="sl-SI" sz="1600" dirty="0" smtClean="0"/>
                        <a:t>ejemo direktno v zemljo</a:t>
                      </a:r>
                      <a:endParaRPr lang="sl-SI" sz="1600" dirty="0"/>
                    </a:p>
                  </a:txBody>
                  <a:tcPr/>
                </a:tc>
                <a:tc>
                  <a:txBody>
                    <a:bodyPr/>
                    <a:lstStyle/>
                    <a:p>
                      <a:endParaRPr lang="sl-SI" sz="1600" dirty="0"/>
                    </a:p>
                  </a:txBody>
                  <a:tcPr/>
                </a:tc>
                <a:tc>
                  <a:txBody>
                    <a:bodyPr/>
                    <a:lstStyle/>
                    <a:p>
                      <a:r>
                        <a:rPr lang="sl-SI" sz="1600" dirty="0" smtClean="0"/>
                        <a:t>Maj/ junij</a:t>
                      </a:r>
                      <a:endParaRPr lang="sl-SI"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l-SI" sz="1600" dirty="0" smtClean="0"/>
                    </a:p>
                  </a:txBody>
                  <a:tcPr/>
                </a:tc>
              </a:tr>
              <a:tr h="740226">
                <a:tc>
                  <a:txBody>
                    <a:bodyPr/>
                    <a:lstStyle/>
                    <a:p>
                      <a:r>
                        <a:rPr lang="sl-SI" sz="1600" dirty="0" smtClean="0"/>
                        <a:t>Sadno drevje</a:t>
                      </a:r>
                      <a:endParaRPr lang="sl-SI" sz="1600" dirty="0"/>
                    </a:p>
                  </a:txBody>
                  <a:tcPr/>
                </a:tc>
                <a:tc>
                  <a:txBody>
                    <a:bodyPr/>
                    <a:lstStyle/>
                    <a:p>
                      <a:r>
                        <a:rPr lang="sl-SI" sz="1600" dirty="0" smtClean="0"/>
                        <a:t>Trajnica</a:t>
                      </a:r>
                      <a:endParaRPr lang="sl-SI" sz="1600" dirty="0"/>
                    </a:p>
                  </a:txBody>
                  <a:tcPr/>
                </a:tc>
                <a:tc>
                  <a:txBody>
                    <a:bodyPr/>
                    <a:lstStyle/>
                    <a:p>
                      <a:r>
                        <a:rPr lang="sl-SI" sz="1600" dirty="0" smtClean="0"/>
                        <a:t>Mlado drevje posadimo v zimskih mesecih</a:t>
                      </a:r>
                      <a:endParaRPr lang="sl-SI" sz="1600" dirty="0"/>
                    </a:p>
                  </a:txBody>
                  <a:tcPr/>
                </a:tc>
                <a:tc>
                  <a:txBody>
                    <a:bodyPr/>
                    <a:lstStyle/>
                    <a:p>
                      <a:endParaRPr lang="sl-SI" sz="1600" dirty="0"/>
                    </a:p>
                  </a:txBody>
                  <a:tcPr/>
                </a:tc>
                <a:tc>
                  <a:txBody>
                    <a:bodyPr/>
                    <a:lstStyle/>
                    <a:p>
                      <a:r>
                        <a:rPr lang="sl-SI" sz="1600" dirty="0" smtClean="0"/>
                        <a:t>Odvisno od vrste. Avgust-oktober</a:t>
                      </a:r>
                      <a:endParaRPr lang="sl-SI"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600" dirty="0" smtClean="0"/>
                        <a:t>Pri zasaditvi</a:t>
                      </a:r>
                      <a:r>
                        <a:rPr lang="sl-SI" sz="1600" baseline="0" dirty="0" smtClean="0"/>
                        <a:t> uporabite zastirko. Pozimi obrežite</a:t>
                      </a:r>
                      <a:endParaRPr lang="sl-SI" sz="1600" dirty="0" smtClean="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noChangeShapeType="1"/>
          </p:cNvSpPr>
          <p:nvPr/>
        </p:nvSpPr>
        <p:spPr bwMode="auto">
          <a:xfrm>
            <a:off x="1665027" y="559557"/>
            <a:ext cx="10112991" cy="5923129"/>
          </a:xfrm>
          <a:prstGeom prst="rect">
            <a:avLst/>
          </a:prstGeom>
          <a:solidFill>
            <a:srgbClr val="FFFFFF"/>
          </a:solid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just" defTabSz="914400" rtl="0" eaLnBrk="1" fontAlgn="base" latinLnBrk="0" hangingPunct="1">
              <a:lnSpc>
                <a:spcPct val="150000"/>
              </a:lnSpc>
              <a:spcBef>
                <a:spcPct val="0"/>
              </a:spcBef>
              <a:spcAft>
                <a:spcPts val="1000"/>
              </a:spcAft>
              <a:buClrTx/>
              <a:buSzTx/>
              <a:buFontTx/>
              <a:buNone/>
              <a:tabLst/>
            </a:pPr>
            <a:r>
              <a:rPr kumimoji="0" lang="sl-SI" sz="2400" b="1" i="0" u="none" strike="noStrike" cap="none" normalizeH="0" baseline="0" dirty="0" smtClean="0">
                <a:ln>
                  <a:noFill/>
                </a:ln>
                <a:solidFill>
                  <a:srgbClr val="000000"/>
                </a:solidFill>
                <a:effectLst/>
                <a:cs typeface="Arial" pitchFamily="34" charset="0"/>
              </a:rPr>
              <a:t>Program:</a:t>
            </a:r>
            <a:endParaRPr lang="sl-SI" sz="2400" b="1" dirty="0" smtClean="0">
              <a:solidFill>
                <a:srgbClr val="000000"/>
              </a:solidFill>
              <a:cs typeface="Arial" pitchFamily="34" charset="0"/>
            </a:endParaRPr>
          </a:p>
          <a:p>
            <a:pPr marL="0" marR="0" lvl="0" indent="0" defTabSz="914400" rtl="0" eaLnBrk="1" fontAlgn="base" latinLnBrk="0" hangingPunct="1">
              <a:lnSpc>
                <a:spcPct val="150000"/>
              </a:lnSpc>
              <a:spcBef>
                <a:spcPct val="0"/>
              </a:spcBef>
              <a:spcAft>
                <a:spcPts val="1000"/>
              </a:spcAft>
              <a:buClrTx/>
              <a:buSzPts val="1000"/>
              <a:tabLst/>
            </a:pPr>
            <a:r>
              <a:rPr kumimoji="0" lang="sl-SI" sz="2400" b="1" i="1" u="none" strike="noStrike" cap="none" normalizeH="0" baseline="0" dirty="0" smtClean="0">
                <a:ln>
                  <a:noFill/>
                </a:ln>
                <a:solidFill>
                  <a:srgbClr val="000000"/>
                </a:solidFill>
                <a:effectLst/>
                <a:cs typeface="Arial" pitchFamily="34" charset="0"/>
              </a:rPr>
              <a:t>13.00 </a:t>
            </a:r>
            <a:r>
              <a:rPr kumimoji="0" lang="sl-SI" sz="2400" b="1" i="1" u="none" strike="noStrike" cap="none" normalizeH="0" baseline="0" dirty="0" smtClean="0">
                <a:ln>
                  <a:noFill/>
                </a:ln>
                <a:solidFill>
                  <a:srgbClr val="000000"/>
                </a:solidFill>
                <a:effectLst/>
                <a:latin typeface="Calibri"/>
                <a:cs typeface="Arial" pitchFamily="34" charset="0"/>
              </a:rPr>
              <a:t>–</a:t>
            </a:r>
            <a:r>
              <a:rPr lang="sl-SI" sz="2400" b="1" i="1" dirty="0" smtClean="0">
                <a:solidFill>
                  <a:srgbClr val="000000"/>
                </a:solidFill>
                <a:cs typeface="Arial" pitchFamily="34" charset="0"/>
              </a:rPr>
              <a:t> </a:t>
            </a:r>
            <a:r>
              <a:rPr kumimoji="0" lang="sl-SI" sz="2400" b="1" i="1" u="none" strike="noStrike" cap="none" normalizeH="0" baseline="0" dirty="0" smtClean="0">
                <a:ln>
                  <a:noFill/>
                </a:ln>
                <a:solidFill>
                  <a:srgbClr val="000000"/>
                </a:solidFill>
                <a:effectLst/>
                <a:cs typeface="Arial" pitchFamily="34" charset="0"/>
              </a:rPr>
              <a:t>13.45: </a:t>
            </a:r>
            <a:r>
              <a:rPr lang="sl-SI" sz="2400" dirty="0" smtClean="0">
                <a:solidFill>
                  <a:srgbClr val="000000"/>
                </a:solidFill>
                <a:cs typeface="Arial" pitchFamily="34" charset="0"/>
              </a:rPr>
              <a:t>P</a:t>
            </a:r>
            <a:r>
              <a:rPr kumimoji="0" lang="sl-SI" sz="2400" b="0" i="0" u="none" strike="noStrike" cap="none" normalizeH="0" baseline="0" dirty="0" smtClean="0">
                <a:ln>
                  <a:noFill/>
                </a:ln>
                <a:solidFill>
                  <a:srgbClr val="000000"/>
                </a:solidFill>
                <a:effectLst/>
                <a:cs typeface="Arial" pitchFamily="34" charset="0"/>
              </a:rPr>
              <a:t>redstavitev programa LEAF, priporočila za izvedbo programa, gozdni cikel, nagrada LEAF, praktični primeri in napotki.</a:t>
            </a:r>
          </a:p>
          <a:p>
            <a:pPr marL="0" marR="0" lvl="0" indent="0" defTabSz="914400" rtl="0" eaLnBrk="1" fontAlgn="base" latinLnBrk="0" hangingPunct="1">
              <a:lnSpc>
                <a:spcPct val="150000"/>
              </a:lnSpc>
              <a:spcBef>
                <a:spcPct val="0"/>
              </a:spcBef>
              <a:spcAft>
                <a:spcPts val="1000"/>
              </a:spcAft>
              <a:buClrTx/>
              <a:buSzPts val="1000"/>
              <a:tabLst/>
            </a:pPr>
            <a:r>
              <a:rPr kumimoji="0" lang="sl-SI" sz="2400" b="1" i="1" u="none" strike="noStrike" cap="none" normalizeH="0" baseline="0" dirty="0" smtClean="0">
                <a:ln>
                  <a:noFill/>
                </a:ln>
                <a:solidFill>
                  <a:srgbClr val="000000"/>
                </a:solidFill>
                <a:effectLst/>
                <a:cs typeface="Arial" pitchFamily="34" charset="0"/>
              </a:rPr>
              <a:t>13.45</a:t>
            </a:r>
            <a:r>
              <a:rPr kumimoji="0" lang="sl-SI" sz="2400" i="1" u="none" strike="noStrike" cap="none" normalizeH="0" baseline="0" dirty="0" smtClean="0">
                <a:ln>
                  <a:noFill/>
                </a:ln>
                <a:solidFill>
                  <a:srgbClr val="000000"/>
                </a:solidFill>
                <a:effectLst/>
                <a:cs typeface="Arial" pitchFamily="34" charset="0"/>
              </a:rPr>
              <a:t> </a:t>
            </a:r>
            <a:r>
              <a:rPr kumimoji="0" lang="sl-SI" sz="2400" b="1" i="1" u="none" strike="noStrike" cap="none" normalizeH="0" baseline="0" dirty="0" smtClean="0">
                <a:ln>
                  <a:noFill/>
                </a:ln>
                <a:solidFill>
                  <a:srgbClr val="000000"/>
                </a:solidFill>
                <a:effectLst/>
                <a:cs typeface="Arial" pitchFamily="34" charset="0"/>
              </a:rPr>
              <a:t>– 13.50: </a:t>
            </a:r>
            <a:r>
              <a:rPr kumimoji="0" lang="sl-SI" sz="2400" b="0" i="0" u="none" strike="noStrike" cap="none" normalizeH="0" baseline="0" dirty="0" smtClean="0">
                <a:ln>
                  <a:noFill/>
                </a:ln>
                <a:solidFill>
                  <a:srgbClr val="000000"/>
                </a:solidFill>
                <a:effectLst/>
                <a:cs typeface="Arial" pitchFamily="34" charset="0"/>
              </a:rPr>
              <a:t>Odmor </a:t>
            </a:r>
          </a:p>
          <a:p>
            <a:pPr marL="0" marR="0" lvl="0" indent="0" defTabSz="914400" rtl="0" eaLnBrk="1" fontAlgn="base" latinLnBrk="0" hangingPunct="1">
              <a:lnSpc>
                <a:spcPct val="150000"/>
              </a:lnSpc>
              <a:spcBef>
                <a:spcPct val="0"/>
              </a:spcBef>
              <a:spcAft>
                <a:spcPts val="1000"/>
              </a:spcAft>
              <a:buClrTx/>
              <a:buSzPts val="1000"/>
              <a:tabLst/>
            </a:pPr>
            <a:r>
              <a:rPr kumimoji="0" lang="sl-SI" sz="2400" b="1" i="1" u="none" strike="noStrike" cap="none" normalizeH="0" baseline="0" dirty="0" smtClean="0">
                <a:ln>
                  <a:noFill/>
                </a:ln>
                <a:solidFill>
                  <a:srgbClr val="000000"/>
                </a:solidFill>
                <a:effectLst/>
                <a:cs typeface="Arial" pitchFamily="34" charset="0"/>
              </a:rPr>
              <a:t>13.50 </a:t>
            </a:r>
            <a:r>
              <a:rPr kumimoji="0" lang="sl-SI" sz="2400" b="1" i="1" u="none" strike="noStrike" cap="none" normalizeH="0" baseline="0" dirty="0" smtClean="0">
                <a:ln>
                  <a:noFill/>
                </a:ln>
                <a:solidFill>
                  <a:srgbClr val="000000"/>
                </a:solidFill>
                <a:effectLst/>
                <a:latin typeface="Calibri"/>
                <a:cs typeface="Arial" pitchFamily="34" charset="0"/>
              </a:rPr>
              <a:t>–</a:t>
            </a:r>
            <a:r>
              <a:rPr kumimoji="0" lang="sl-SI" sz="2400" b="1" i="1" u="none" strike="noStrike" cap="none" normalizeH="0" baseline="0" dirty="0" smtClean="0">
                <a:ln>
                  <a:noFill/>
                </a:ln>
                <a:solidFill>
                  <a:srgbClr val="000000"/>
                </a:solidFill>
                <a:effectLst/>
                <a:cs typeface="Arial" pitchFamily="34" charset="0"/>
              </a:rPr>
              <a:t> 14.10: </a:t>
            </a:r>
            <a:r>
              <a:rPr lang="sl-SI" sz="2400" dirty="0" smtClean="0">
                <a:solidFill>
                  <a:srgbClr val="000000"/>
                </a:solidFill>
                <a:cs typeface="Arial" pitchFamily="34" charset="0"/>
              </a:rPr>
              <a:t>P</a:t>
            </a:r>
            <a:r>
              <a:rPr kumimoji="0" lang="sl-SI" sz="2400" b="0" i="0" u="none" strike="noStrike" cap="none" normalizeH="0" baseline="0" dirty="0" smtClean="0">
                <a:ln>
                  <a:noFill/>
                </a:ln>
                <a:solidFill>
                  <a:srgbClr val="000000"/>
                </a:solidFill>
                <a:effectLst/>
                <a:cs typeface="Arial" pitchFamily="34" charset="0"/>
              </a:rPr>
              <a:t>regled</a:t>
            </a:r>
            <a:r>
              <a:rPr kumimoji="0" lang="sl-SI" sz="2400" b="0" i="0" u="none" strike="noStrike" cap="none" normalizeH="0" dirty="0" smtClean="0">
                <a:ln>
                  <a:noFill/>
                </a:ln>
                <a:solidFill>
                  <a:srgbClr val="000000"/>
                </a:solidFill>
                <a:effectLst/>
                <a:cs typeface="Arial" pitchFamily="34" charset="0"/>
              </a:rPr>
              <a:t> </a:t>
            </a:r>
            <a:r>
              <a:rPr kumimoji="0" lang="sl-SI" sz="2400" b="0" i="0" u="none" strike="noStrike" cap="none" normalizeH="0" baseline="0" dirty="0" smtClean="0">
                <a:ln>
                  <a:noFill/>
                </a:ln>
                <a:solidFill>
                  <a:srgbClr val="000000"/>
                </a:solidFill>
                <a:effectLst/>
                <a:cs typeface="Arial" pitchFamily="34" charset="0"/>
              </a:rPr>
              <a:t>projekta Raziskovalci biotske raznovrstnosti, pregled anket,</a:t>
            </a:r>
            <a:r>
              <a:rPr kumimoji="0" lang="sl-SI" sz="2400" b="0" i="0" u="none" strike="noStrike" cap="none" normalizeH="0" dirty="0" smtClean="0">
                <a:ln>
                  <a:noFill/>
                </a:ln>
                <a:solidFill>
                  <a:srgbClr val="000000"/>
                </a:solidFill>
                <a:effectLst/>
                <a:cs typeface="Arial" pitchFamily="34" charset="0"/>
              </a:rPr>
              <a:t> praktični primeri in napotki.</a:t>
            </a:r>
            <a:endParaRPr kumimoji="0" lang="sl-SI" sz="2400" b="0" i="0" u="none" strike="noStrike" cap="none" normalizeH="0" baseline="0" dirty="0" smtClean="0">
              <a:ln>
                <a:noFill/>
              </a:ln>
              <a:solidFill>
                <a:srgbClr val="000000"/>
              </a:solidFill>
              <a:effectLst/>
              <a:cs typeface="Arial" pitchFamily="34" charset="0"/>
            </a:endParaRPr>
          </a:p>
          <a:p>
            <a:pPr marL="0" marR="0" lvl="0" indent="0" defTabSz="914400" rtl="0" eaLnBrk="1" fontAlgn="base" latinLnBrk="0" hangingPunct="1">
              <a:lnSpc>
                <a:spcPct val="150000"/>
              </a:lnSpc>
              <a:spcBef>
                <a:spcPct val="0"/>
              </a:spcBef>
              <a:spcAft>
                <a:spcPts val="1000"/>
              </a:spcAft>
              <a:buClrTx/>
              <a:buSzPts val="1000"/>
              <a:tabLst/>
            </a:pPr>
            <a:r>
              <a:rPr kumimoji="0" lang="sl-SI" sz="2400" b="1" i="1" u="none" strike="noStrike" cap="none" normalizeH="0" baseline="0" dirty="0" smtClean="0">
                <a:ln>
                  <a:noFill/>
                </a:ln>
                <a:solidFill>
                  <a:srgbClr val="000000"/>
                </a:solidFill>
                <a:effectLst/>
                <a:cs typeface="Arial" pitchFamily="34" charset="0"/>
              </a:rPr>
              <a:t>14.10 </a:t>
            </a:r>
            <a:r>
              <a:rPr kumimoji="0" lang="sl-SI" sz="2400" b="1" i="1" u="none" strike="noStrike" cap="none" normalizeH="0" baseline="0" dirty="0" smtClean="0">
                <a:ln>
                  <a:noFill/>
                </a:ln>
                <a:solidFill>
                  <a:srgbClr val="000000"/>
                </a:solidFill>
                <a:effectLst/>
                <a:latin typeface="Calibri"/>
                <a:cs typeface="Arial" pitchFamily="34" charset="0"/>
              </a:rPr>
              <a:t>–</a:t>
            </a:r>
            <a:r>
              <a:rPr kumimoji="0" lang="sl-SI" sz="2400" b="1" i="1" u="none" strike="noStrike" cap="none" normalizeH="0" baseline="0" dirty="0" smtClean="0">
                <a:ln>
                  <a:noFill/>
                </a:ln>
                <a:solidFill>
                  <a:srgbClr val="000000"/>
                </a:solidFill>
                <a:effectLst/>
                <a:cs typeface="Arial" pitchFamily="34" charset="0"/>
              </a:rPr>
              <a:t> 14.40: </a:t>
            </a:r>
            <a:r>
              <a:rPr kumimoji="0" lang="sl-SI" sz="2400" b="0" i="0" u="none" strike="noStrike" cap="none" normalizeH="0" baseline="0" dirty="0" smtClean="0">
                <a:ln>
                  <a:noFill/>
                </a:ln>
                <a:solidFill>
                  <a:srgbClr val="000000"/>
                </a:solidFill>
                <a:effectLst/>
                <a:cs typeface="Arial" pitchFamily="34" charset="0"/>
              </a:rPr>
              <a:t>Praktična delavnica</a:t>
            </a:r>
            <a:r>
              <a:rPr lang="sl-SI" sz="2400" dirty="0" smtClean="0">
                <a:solidFill>
                  <a:srgbClr val="000000"/>
                </a:solidFill>
                <a:cs typeface="Arial" pitchFamily="34" charset="0"/>
              </a:rPr>
              <a:t>: m</a:t>
            </a:r>
            <a:r>
              <a:rPr kumimoji="0" lang="sl-SI" sz="2400" b="0" i="0" u="none" strike="noStrike" cap="none" normalizeH="0" dirty="0" smtClean="0">
                <a:ln>
                  <a:noFill/>
                </a:ln>
                <a:solidFill>
                  <a:srgbClr val="000000"/>
                </a:solidFill>
                <a:effectLst/>
                <a:cs typeface="Arial" pitchFamily="34" charset="0"/>
              </a:rPr>
              <a:t>reža življenja</a:t>
            </a:r>
            <a:r>
              <a:rPr kumimoji="0" lang="sl-SI" sz="2400" b="0" i="0" u="none" strike="noStrike" cap="none" normalizeH="0" baseline="0" dirty="0" smtClean="0">
                <a:ln>
                  <a:noFill/>
                </a:ln>
                <a:solidFill>
                  <a:srgbClr val="000000"/>
                </a:solidFill>
                <a:effectLst/>
                <a:cs typeface="Arial" pitchFamily="34" charset="0"/>
              </a:rPr>
              <a:t>.</a:t>
            </a:r>
          </a:p>
          <a:p>
            <a:pPr marL="0" marR="0" lvl="0" indent="0" defTabSz="914400" rtl="0" eaLnBrk="1" fontAlgn="base" latinLnBrk="0" hangingPunct="1">
              <a:lnSpc>
                <a:spcPct val="150000"/>
              </a:lnSpc>
              <a:spcBef>
                <a:spcPct val="0"/>
              </a:spcBef>
              <a:spcAft>
                <a:spcPts val="1000"/>
              </a:spcAft>
              <a:buClrTx/>
              <a:buSzPts val="1000"/>
              <a:tabLst/>
            </a:pPr>
            <a:r>
              <a:rPr kumimoji="0" lang="sl-SI" sz="2400" b="1" i="1" u="none" strike="noStrike" cap="none" normalizeH="0" baseline="0" dirty="0" smtClean="0">
                <a:ln>
                  <a:noFill/>
                </a:ln>
                <a:solidFill>
                  <a:srgbClr val="000000"/>
                </a:solidFill>
                <a:effectLst/>
                <a:cs typeface="Arial" pitchFamily="34" charset="0"/>
              </a:rPr>
              <a:t>14.40 </a:t>
            </a:r>
            <a:r>
              <a:rPr kumimoji="0" lang="sl-SI" sz="2400" b="1" i="1" u="none" strike="noStrike" cap="none" normalizeH="0" baseline="0" dirty="0" smtClean="0">
                <a:ln>
                  <a:noFill/>
                </a:ln>
                <a:solidFill>
                  <a:srgbClr val="000000"/>
                </a:solidFill>
                <a:effectLst/>
                <a:latin typeface="Calibri"/>
                <a:cs typeface="Arial" pitchFamily="34" charset="0"/>
              </a:rPr>
              <a:t>‒</a:t>
            </a:r>
            <a:r>
              <a:rPr kumimoji="0" lang="sl-SI" sz="2400" b="1" i="1" u="none" strike="noStrike" cap="none" normalizeH="0" baseline="0" dirty="0" smtClean="0">
                <a:ln>
                  <a:noFill/>
                </a:ln>
                <a:solidFill>
                  <a:srgbClr val="000000"/>
                </a:solidFill>
                <a:effectLst/>
                <a:cs typeface="Arial" pitchFamily="34" charset="0"/>
              </a:rPr>
              <a:t> 14.55: </a:t>
            </a:r>
            <a:r>
              <a:rPr kumimoji="0" lang="sl-SI" sz="2400" b="0" i="0" u="none" strike="noStrike" cap="none" normalizeH="0" baseline="0" dirty="0" smtClean="0">
                <a:ln>
                  <a:noFill/>
                </a:ln>
                <a:solidFill>
                  <a:srgbClr val="000000"/>
                </a:solidFill>
                <a:effectLst/>
                <a:cs typeface="Arial" pitchFamily="34" charset="0"/>
              </a:rPr>
              <a:t>Razjasnimo dileme (diskusija).</a:t>
            </a:r>
          </a:p>
          <a:p>
            <a:pPr marL="0" marR="0" lvl="0" indent="0" defTabSz="914400" rtl="0" eaLnBrk="1" fontAlgn="base" latinLnBrk="0" hangingPunct="1">
              <a:lnSpc>
                <a:spcPct val="150000"/>
              </a:lnSpc>
              <a:spcBef>
                <a:spcPct val="0"/>
              </a:spcBef>
              <a:spcAft>
                <a:spcPts val="1000"/>
              </a:spcAft>
              <a:buClrTx/>
              <a:buSzPts val="1000"/>
              <a:tabLst/>
            </a:pPr>
            <a:r>
              <a:rPr kumimoji="0" lang="sl-SI" sz="2400" b="1" i="1" u="none" strike="noStrike" cap="none" normalizeH="0" baseline="0" dirty="0" smtClean="0">
                <a:ln>
                  <a:noFill/>
                </a:ln>
                <a:solidFill>
                  <a:srgbClr val="000000"/>
                </a:solidFill>
                <a:effectLst/>
                <a:cs typeface="Arial" pitchFamily="34" charset="0"/>
              </a:rPr>
              <a:t>14.55 </a:t>
            </a:r>
            <a:r>
              <a:rPr kumimoji="0" lang="sl-SI" sz="2400" b="1" i="1" u="none" strike="noStrike" cap="none" normalizeH="0" baseline="0" dirty="0" smtClean="0">
                <a:ln>
                  <a:noFill/>
                </a:ln>
                <a:solidFill>
                  <a:srgbClr val="000000"/>
                </a:solidFill>
                <a:effectLst/>
                <a:latin typeface="Calibri"/>
                <a:cs typeface="Arial" pitchFamily="34" charset="0"/>
              </a:rPr>
              <a:t>– </a:t>
            </a:r>
            <a:r>
              <a:rPr kumimoji="0" lang="sl-SI" sz="2400" b="1" i="1" u="none" strike="noStrike" cap="none" normalizeH="0" baseline="0" dirty="0" smtClean="0">
                <a:ln>
                  <a:noFill/>
                </a:ln>
                <a:solidFill>
                  <a:srgbClr val="000000"/>
                </a:solidFill>
                <a:effectLst/>
                <a:cs typeface="Arial" pitchFamily="34" charset="0"/>
              </a:rPr>
              <a:t>15.00: </a:t>
            </a:r>
            <a:r>
              <a:rPr kumimoji="0" lang="sl-SI" sz="2400" b="0" i="0" u="none" strike="noStrike" cap="none" normalizeH="0" baseline="0" dirty="0" smtClean="0">
                <a:ln>
                  <a:noFill/>
                </a:ln>
                <a:solidFill>
                  <a:srgbClr val="000000"/>
                </a:solidFill>
                <a:effectLst/>
                <a:cs typeface="Arial" pitchFamily="34" charset="0"/>
              </a:rPr>
              <a:t>Zaključek delavnice.</a:t>
            </a:r>
          </a:p>
          <a:p>
            <a:pPr marL="0" marR="0" lvl="0" indent="0" algn="just" defTabSz="914400" rtl="0" eaLnBrk="1" fontAlgn="base" latinLnBrk="0" hangingPunct="1">
              <a:lnSpc>
                <a:spcPct val="150000"/>
              </a:lnSpc>
              <a:spcBef>
                <a:spcPct val="0"/>
              </a:spcBef>
              <a:spcAft>
                <a:spcPts val="1000"/>
              </a:spcAft>
              <a:buClrTx/>
              <a:buSzTx/>
              <a:buFontTx/>
              <a:buNone/>
              <a:tabLst/>
            </a:pPr>
            <a:endParaRPr kumimoji="0" lang="sl-SI" sz="1400" b="0" i="0" u="none" strike="noStrike" cap="none" normalizeH="0" baseline="0" dirty="0" smtClean="0">
              <a:ln>
                <a:noFill/>
              </a:ln>
              <a:solidFill>
                <a:schemeClr val="tx1"/>
              </a:solidFill>
              <a:effectLst/>
              <a:latin typeface="Cambria" pitchFamily="18" charset="0"/>
              <a:cs typeface="Arial"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pPr>
            <a:endParaRPr kumimoji="0" lang="sl-SI"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3922374" y="0"/>
            <a:ext cx="6048672" cy="523220"/>
          </a:xfrm>
          <a:prstGeom prst="rect">
            <a:avLst/>
          </a:prstGeom>
          <a:noFill/>
        </p:spPr>
        <p:txBody>
          <a:bodyPr wrap="square" rtlCol="0">
            <a:spAutoFit/>
          </a:bodyPr>
          <a:lstStyle/>
          <a:p>
            <a:r>
              <a:rPr lang="sl-SI" sz="2800" b="1" dirty="0" smtClean="0">
                <a:latin typeface="Cambria" pitchFamily="18" charset="0"/>
              </a:rPr>
              <a:t>BIODIVERZITETA NA NAŠEM VRTU</a:t>
            </a:r>
            <a:endParaRPr lang="sl-SI" sz="2800" b="1" dirty="0">
              <a:latin typeface="Cambria" pitchFamily="18" charset="0"/>
            </a:endParaRPr>
          </a:p>
        </p:txBody>
      </p:sp>
      <p:grpSp>
        <p:nvGrpSpPr>
          <p:cNvPr id="3" name="Skupina 2"/>
          <p:cNvGrpSpPr/>
          <p:nvPr/>
        </p:nvGrpSpPr>
        <p:grpSpPr>
          <a:xfrm>
            <a:off x="0" y="0"/>
            <a:ext cx="2055813" cy="6858000"/>
            <a:chOff x="0" y="0"/>
            <a:chExt cx="2055813" cy="6858000"/>
          </a:xfrm>
        </p:grpSpPr>
        <p:grpSp>
          <p:nvGrpSpPr>
            <p:cNvPr id="4" name="Skupina 1"/>
            <p:cNvGrpSpPr>
              <a:grpSpLocks/>
            </p:cNvGrpSpPr>
            <p:nvPr/>
          </p:nvGrpSpPr>
          <p:grpSpPr bwMode="auto">
            <a:xfrm>
              <a:off x="0" y="0"/>
              <a:ext cx="1129236" cy="6858000"/>
              <a:chOff x="214282" y="144000"/>
              <a:chExt cx="1032546" cy="6475894"/>
            </a:xfrm>
          </p:grpSpPr>
          <p:sp>
            <p:nvSpPr>
              <p:cNvPr id="7" name="Pravokotnik 6"/>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8"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9" name="Slika 8"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5"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sp>
        <p:nvSpPr>
          <p:cNvPr id="10" name="PoljeZBesedilom 9"/>
          <p:cNvSpPr txBox="1"/>
          <p:nvPr/>
        </p:nvSpPr>
        <p:spPr>
          <a:xfrm>
            <a:off x="1719615" y="593393"/>
            <a:ext cx="8502557" cy="4524315"/>
          </a:xfrm>
          <a:prstGeom prst="rect">
            <a:avLst/>
          </a:prstGeom>
          <a:noFill/>
        </p:spPr>
        <p:txBody>
          <a:bodyPr wrap="square" rtlCol="0">
            <a:spAutoFit/>
          </a:bodyPr>
          <a:lstStyle/>
          <a:p>
            <a:pPr>
              <a:lnSpc>
                <a:spcPct val="150000"/>
              </a:lnSpc>
              <a:buFont typeface="Arial" pitchFamily="34" charset="0"/>
              <a:buChar char="•"/>
            </a:pPr>
            <a:r>
              <a:rPr lang="sl-SI" sz="2400" dirty="0" smtClean="0">
                <a:latin typeface="Cambria" pitchFamily="18" charset="0"/>
              </a:rPr>
              <a:t> Pritegnili divje živali: metulje, čebele, ptice, žuželke, netopirje</a:t>
            </a:r>
          </a:p>
          <a:p>
            <a:pPr>
              <a:lnSpc>
                <a:spcPct val="150000"/>
              </a:lnSpc>
              <a:buFont typeface="Arial" pitchFamily="34" charset="0"/>
              <a:buChar char="•"/>
            </a:pPr>
            <a:r>
              <a:rPr lang="sl-SI" sz="2400" dirty="0">
                <a:latin typeface="Cambria" pitchFamily="18" charset="0"/>
              </a:rPr>
              <a:t> </a:t>
            </a:r>
            <a:r>
              <a:rPr lang="sl-SI" sz="2400" dirty="0" smtClean="0">
                <a:latin typeface="Cambria" pitchFamily="18" charset="0"/>
              </a:rPr>
              <a:t>Avtohtone rastline – privabijo avtohtone živali!</a:t>
            </a:r>
          </a:p>
          <a:p>
            <a:pPr>
              <a:lnSpc>
                <a:spcPct val="150000"/>
              </a:lnSpc>
              <a:buFont typeface="Arial" pitchFamily="34" charset="0"/>
              <a:buChar char="•"/>
            </a:pPr>
            <a:r>
              <a:rPr lang="sl-SI" sz="2400" dirty="0">
                <a:latin typeface="Cambria" pitchFamily="18" charset="0"/>
              </a:rPr>
              <a:t> </a:t>
            </a:r>
            <a:r>
              <a:rPr lang="sl-SI" sz="2400" dirty="0" smtClean="0">
                <a:latin typeface="Cambria" pitchFamily="18" charset="0"/>
              </a:rPr>
              <a:t>Rastline z zgodnjo, srednjo in pozno sezono cvetenja</a:t>
            </a:r>
          </a:p>
          <a:p>
            <a:pPr>
              <a:lnSpc>
                <a:spcPct val="150000"/>
              </a:lnSpc>
              <a:buFont typeface="Arial" pitchFamily="34" charset="0"/>
              <a:buChar char="•"/>
            </a:pPr>
            <a:r>
              <a:rPr lang="sl-SI" sz="2400" dirty="0">
                <a:latin typeface="Cambria" pitchFamily="18" charset="0"/>
              </a:rPr>
              <a:t> </a:t>
            </a:r>
            <a:r>
              <a:rPr lang="sl-SI" sz="2400" dirty="0" smtClean="0">
                <a:latin typeface="Cambria" pitchFamily="18" charset="0"/>
              </a:rPr>
              <a:t>Divje cvetice, travniške cvetice, drevesa, grmičevje</a:t>
            </a:r>
          </a:p>
          <a:p>
            <a:pPr>
              <a:lnSpc>
                <a:spcPct val="150000"/>
              </a:lnSpc>
              <a:buFont typeface="Arial" pitchFamily="34" charset="0"/>
              <a:buChar char="•"/>
            </a:pPr>
            <a:r>
              <a:rPr lang="sl-SI" sz="2400" dirty="0">
                <a:latin typeface="Cambria" pitchFamily="18" charset="0"/>
              </a:rPr>
              <a:t> </a:t>
            </a:r>
            <a:r>
              <a:rPr lang="sl-SI" sz="2400" dirty="0" smtClean="0">
                <a:latin typeface="Cambria" pitchFamily="18" charset="0"/>
              </a:rPr>
              <a:t>Sadje, mrtvi material</a:t>
            </a:r>
          </a:p>
          <a:p>
            <a:pPr>
              <a:lnSpc>
                <a:spcPct val="150000"/>
              </a:lnSpc>
              <a:buFont typeface="Arial" pitchFamily="34" charset="0"/>
              <a:buChar char="•"/>
            </a:pPr>
            <a:r>
              <a:rPr lang="sl-SI" sz="2400" dirty="0">
                <a:latin typeface="Cambria" pitchFamily="18" charset="0"/>
              </a:rPr>
              <a:t> </a:t>
            </a:r>
            <a:r>
              <a:rPr lang="sl-SI" sz="2400" dirty="0" smtClean="0">
                <a:latin typeface="Cambria" pitchFamily="18" charset="0"/>
              </a:rPr>
              <a:t>Žive meje, divji koridorji</a:t>
            </a:r>
          </a:p>
          <a:p>
            <a:pPr>
              <a:lnSpc>
                <a:spcPct val="150000"/>
              </a:lnSpc>
              <a:buFont typeface="Arial" pitchFamily="34" charset="0"/>
              <a:buChar char="•"/>
            </a:pPr>
            <a:r>
              <a:rPr lang="sl-SI" sz="2400" dirty="0">
                <a:latin typeface="Cambria" pitchFamily="18" charset="0"/>
              </a:rPr>
              <a:t> </a:t>
            </a:r>
            <a:r>
              <a:rPr lang="sl-SI" sz="2400" dirty="0" smtClean="0">
                <a:latin typeface="Cambria" pitchFamily="18" charset="0"/>
              </a:rPr>
              <a:t>Hišice za netopirje/ptice, hoteli za žuželke</a:t>
            </a:r>
          </a:p>
          <a:p>
            <a:pPr>
              <a:lnSpc>
                <a:spcPct val="150000"/>
              </a:lnSpc>
              <a:buFont typeface="Arial" pitchFamily="34" charset="0"/>
              <a:buChar char="•"/>
            </a:pPr>
            <a:r>
              <a:rPr lang="sl-SI" sz="2400" dirty="0">
                <a:latin typeface="Cambria" pitchFamily="18" charset="0"/>
              </a:rPr>
              <a:t> </a:t>
            </a:r>
            <a:r>
              <a:rPr lang="sl-SI" sz="2400" dirty="0" smtClean="0">
                <a:latin typeface="Cambria" pitchFamily="18" charset="0"/>
              </a:rPr>
              <a:t>Pot biotske raznovrstnosti</a:t>
            </a:r>
            <a:endParaRPr lang="sl-SI" sz="2400" dirty="0">
              <a:latin typeface="Cambria" pitchFamily="18" charset="0"/>
            </a:endParaRPr>
          </a:p>
        </p:txBody>
      </p:sp>
      <p:pic>
        <p:nvPicPr>
          <p:cNvPr id="11" name="Picture 4"/>
          <p:cNvPicPr>
            <a:picLocks noChangeAspect="1" noChangeArrowheads="1"/>
          </p:cNvPicPr>
          <p:nvPr/>
        </p:nvPicPr>
        <p:blipFill>
          <a:blip r:embed="rId6" cstate="print"/>
          <a:srcRect/>
          <a:stretch>
            <a:fillRect/>
          </a:stretch>
        </p:blipFill>
        <p:spPr bwMode="auto">
          <a:xfrm>
            <a:off x="5675784" y="4941168"/>
            <a:ext cx="2683565" cy="1916832"/>
          </a:xfrm>
          <a:prstGeom prst="rect">
            <a:avLst/>
          </a:prstGeom>
          <a:noFill/>
          <a:ln w="9525">
            <a:noFill/>
            <a:miter lim="800000"/>
            <a:headEnd/>
            <a:tailEnd/>
          </a:ln>
          <a:effectLst>
            <a:softEdge rad="63500"/>
          </a:effectLst>
        </p:spPr>
      </p:pic>
      <p:pic>
        <p:nvPicPr>
          <p:cNvPr id="12" name="Picture 2"/>
          <p:cNvPicPr>
            <a:picLocks noChangeAspect="1" noChangeArrowheads="1"/>
          </p:cNvPicPr>
          <p:nvPr/>
        </p:nvPicPr>
        <p:blipFill>
          <a:blip r:embed="rId7" cstate="print"/>
          <a:srcRect/>
          <a:stretch>
            <a:fillRect/>
          </a:stretch>
        </p:blipFill>
        <p:spPr bwMode="auto">
          <a:xfrm>
            <a:off x="9276185" y="1705688"/>
            <a:ext cx="2915816" cy="2227368"/>
          </a:xfrm>
          <a:prstGeom prst="rect">
            <a:avLst/>
          </a:prstGeom>
          <a:noFill/>
          <a:ln w="9525">
            <a:noFill/>
            <a:miter lim="800000"/>
            <a:headEnd/>
            <a:tailEnd/>
          </a:ln>
          <a:effectLst>
            <a:softEdge rad="63500"/>
          </a:effectLst>
        </p:spPr>
      </p:pic>
      <p:pic>
        <p:nvPicPr>
          <p:cNvPr id="13" name="Picture 3"/>
          <p:cNvPicPr>
            <a:picLocks noChangeAspect="1" noChangeArrowheads="1"/>
          </p:cNvPicPr>
          <p:nvPr/>
        </p:nvPicPr>
        <p:blipFill>
          <a:blip r:embed="rId8" cstate="print"/>
          <a:srcRect/>
          <a:stretch>
            <a:fillRect/>
          </a:stretch>
        </p:blipFill>
        <p:spPr bwMode="auto">
          <a:xfrm>
            <a:off x="8340080" y="3925066"/>
            <a:ext cx="3851920" cy="2932934"/>
          </a:xfrm>
          <a:prstGeom prst="rect">
            <a:avLst/>
          </a:prstGeom>
          <a:noFill/>
          <a:ln w="9525">
            <a:noFill/>
            <a:miter lim="800000"/>
            <a:headEnd/>
            <a:tailEnd/>
          </a:ln>
          <a:effectLst>
            <a:softEdge rad="63500"/>
          </a:effectLst>
        </p:spPr>
      </p:pic>
      <p:pic>
        <p:nvPicPr>
          <p:cNvPr id="14" name="Picture 5"/>
          <p:cNvPicPr>
            <a:picLocks noChangeAspect="1" noChangeArrowheads="1"/>
          </p:cNvPicPr>
          <p:nvPr/>
        </p:nvPicPr>
        <p:blipFill>
          <a:blip r:embed="rId9" cstate="print"/>
          <a:srcRect/>
          <a:stretch>
            <a:fillRect/>
          </a:stretch>
        </p:blipFill>
        <p:spPr bwMode="auto">
          <a:xfrm>
            <a:off x="3048000" y="4941168"/>
            <a:ext cx="2627784" cy="1916832"/>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5333810" y="0"/>
            <a:ext cx="3672408" cy="523220"/>
          </a:xfrm>
          <a:prstGeom prst="rect">
            <a:avLst/>
          </a:prstGeom>
          <a:noFill/>
        </p:spPr>
        <p:txBody>
          <a:bodyPr wrap="square" rtlCol="0">
            <a:spAutoFit/>
          </a:bodyPr>
          <a:lstStyle/>
          <a:p>
            <a:r>
              <a:rPr lang="sl-SI" sz="2800" b="1" dirty="0" smtClean="0">
                <a:latin typeface="Cambria" pitchFamily="18" charset="0"/>
              </a:rPr>
              <a:t>UČILNICA V NARAVI</a:t>
            </a:r>
            <a:endParaRPr lang="sl-SI" sz="2800" b="1" dirty="0">
              <a:latin typeface="Cambria"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1507114" y="3826302"/>
            <a:ext cx="3672408" cy="2789010"/>
          </a:xfrm>
          <a:prstGeom prst="rect">
            <a:avLst/>
          </a:prstGeom>
          <a:noFill/>
          <a:ln w="9525">
            <a:noFill/>
            <a:miter lim="800000"/>
            <a:headEnd/>
            <a:tailEnd/>
          </a:ln>
        </p:spPr>
      </p:pic>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78723" y="474989"/>
            <a:ext cx="3668580" cy="2927545"/>
          </a:xfrm>
          <a:prstGeom prst="rect">
            <a:avLst/>
          </a:prstGeom>
          <a:noFill/>
          <a:ln w="9525">
            <a:noFill/>
            <a:miter lim="800000"/>
            <a:headEnd/>
            <a:tailEnd/>
          </a:ln>
        </p:spPr>
      </p:pic>
      <p:grpSp>
        <p:nvGrpSpPr>
          <p:cNvPr id="6" name="Skupina 5"/>
          <p:cNvGrpSpPr/>
          <p:nvPr/>
        </p:nvGrpSpPr>
        <p:grpSpPr>
          <a:xfrm>
            <a:off x="0" y="0"/>
            <a:ext cx="2055813" cy="6858000"/>
            <a:chOff x="0" y="0"/>
            <a:chExt cx="2055813" cy="6858000"/>
          </a:xfrm>
        </p:grpSpPr>
        <p:grpSp>
          <p:nvGrpSpPr>
            <p:cNvPr id="7" name="Skupina 1"/>
            <p:cNvGrpSpPr>
              <a:grpSpLocks/>
            </p:cNvGrpSpPr>
            <p:nvPr/>
          </p:nvGrpSpPr>
          <p:grpSpPr bwMode="auto">
            <a:xfrm>
              <a:off x="0" y="0"/>
              <a:ext cx="1129236" cy="6858000"/>
              <a:chOff x="214282" y="144000"/>
              <a:chExt cx="1032546" cy="6475894"/>
            </a:xfrm>
          </p:grpSpPr>
          <p:sp>
            <p:nvSpPr>
              <p:cNvPr id="10" name="Pravokotnik 9"/>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11" name="Picture 0" descr="Ekosola_marec_2011-1.jpg"/>
              <p:cNvPicPr>
                <a:picLocks noChangeAspect="1" noChangeArrowheads="1"/>
              </p:cNvPicPr>
              <p:nvPr/>
            </p:nvPicPr>
            <p:blipFill>
              <a:blip r:embed="rId4" cstate="email"/>
              <a:srcRect/>
              <a:stretch>
                <a:fillRect/>
              </a:stretch>
            </p:blipFill>
            <p:spPr bwMode="auto">
              <a:xfrm>
                <a:off x="214282" y="144000"/>
                <a:ext cx="1000132" cy="1285884"/>
              </a:xfrm>
              <a:prstGeom prst="rect">
                <a:avLst/>
              </a:prstGeom>
              <a:noFill/>
              <a:ln w="9525">
                <a:noFill/>
                <a:miter lim="800000"/>
                <a:headEnd/>
                <a:tailEnd/>
              </a:ln>
            </p:spPr>
          </p:pic>
          <p:pic>
            <p:nvPicPr>
              <p:cNvPr id="12" name="Slika 11" descr="Logo DOVES - velik"/>
              <p:cNvPicPr>
                <a:picLocks noChangeAspect="1"/>
              </p:cNvPicPr>
              <p:nvPr/>
            </p:nvPicPr>
            <p:blipFill>
              <a:blip r:embed="rId5" cstate="email"/>
              <a:srcRect/>
              <a:stretch>
                <a:fillRect/>
              </a:stretch>
            </p:blipFill>
            <p:spPr bwMode="auto">
              <a:xfrm>
                <a:off x="214282" y="5360692"/>
                <a:ext cx="1032546" cy="1259202"/>
              </a:xfrm>
              <a:prstGeom prst="rect">
                <a:avLst/>
              </a:prstGeom>
              <a:noFill/>
              <a:ln w="9525">
                <a:noFill/>
                <a:miter lim="800000"/>
                <a:headEnd/>
                <a:tailEnd/>
              </a:ln>
            </p:spPr>
          </p:pic>
        </p:grpSp>
        <p:pic>
          <p:nvPicPr>
            <p:cNvPr id="8" name="Picture 2" descr="Znanje o gozdovih"/>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9"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pic>
        <p:nvPicPr>
          <p:cNvPr id="13"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13635" y="982638"/>
            <a:ext cx="1428814" cy="1919518"/>
          </a:xfrm>
          <a:prstGeom prst="rect">
            <a:avLst/>
          </a:prstGeom>
          <a:noFill/>
          <a:ln w="9525">
            <a:noFill/>
            <a:miter lim="800000"/>
            <a:headEnd/>
            <a:tailEnd/>
          </a:ln>
        </p:spPr>
      </p:pic>
      <p:sp>
        <p:nvSpPr>
          <p:cNvPr id="76802" name="AutoShape 2" descr="https://mail.google.com/mail/u/0/?ui=2&amp;ik=a0fce6f511&amp;view=fimg&amp;th=1517ca64913f46eb&amp;attid=0.1&amp;disp=emb&amp;attbid=ANGjdJ9bitzAJtYgW7gLHcuninL-ShpmMY1hrUZBEbj_h0oFS10ho-oJDPYKvwPeda7Z7MpdiFF5nJHcka0-8CvxXzt_Xko8q6ofY69BrqJfvbf7eC4H49KRB8DgB9A&amp;sz=w1144-h644&amp;ats=1449562913465&amp;rm=1517ca64913f46eb&amp;zw&amp;atsh=1"/>
          <p:cNvSpPr>
            <a:spLocks noChangeAspect="1" noChangeArrowheads="1"/>
          </p:cNvSpPr>
          <p:nvPr/>
        </p:nvSpPr>
        <p:spPr bwMode="auto">
          <a:xfrm>
            <a:off x="155575" y="-1470025"/>
            <a:ext cx="5448300" cy="3067050"/>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76804" name="AutoShape 4" descr="https://mail.google.com/mail/u/0/?ui=2&amp;ik=a0fce6f511&amp;view=fimg&amp;th=1517ca64913f46eb&amp;attid=0.1&amp;disp=emb&amp;attbid=ANGjdJ9bitzAJtYgW7gLHcuninL-ShpmMY1hrUZBEbj_h0oFS10ho-oJDPYKvwPeda7Z7MpdiFF5nJHcka0-8CvxXzt_Xko8q6ofY69BrqJfvbf7eC4H49KRB8DgB9A&amp;sz=w1144-h644&amp;ats=1449562913465&amp;rm=1517ca64913f46eb&amp;zw&amp;atsh=1"/>
          <p:cNvSpPr>
            <a:spLocks noChangeAspect="1" noChangeArrowheads="1"/>
          </p:cNvSpPr>
          <p:nvPr/>
        </p:nvSpPr>
        <p:spPr bwMode="auto">
          <a:xfrm>
            <a:off x="155575" y="-1470025"/>
            <a:ext cx="5448300" cy="3067050"/>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76805" name="Picture 5"/>
          <p:cNvPicPr>
            <a:picLocks noChangeAspect="1" noChangeArrowheads="1"/>
          </p:cNvPicPr>
          <p:nvPr/>
        </p:nvPicPr>
        <p:blipFill>
          <a:blip r:embed="rId9" cstate="print"/>
          <a:srcRect/>
          <a:stretch>
            <a:fillRect/>
          </a:stretch>
        </p:blipFill>
        <p:spPr bwMode="auto">
          <a:xfrm>
            <a:off x="5752816" y="3573866"/>
            <a:ext cx="5429250" cy="3038475"/>
          </a:xfrm>
          <a:prstGeom prst="rect">
            <a:avLst/>
          </a:prstGeom>
          <a:noFill/>
          <a:ln w="9525">
            <a:noFill/>
            <a:miter lim="800000"/>
            <a:headEnd/>
            <a:tailEnd/>
          </a:ln>
        </p:spPr>
      </p:pic>
      <p:pic>
        <p:nvPicPr>
          <p:cNvPr id="3" name="Picture 2"/>
          <p:cNvPicPr>
            <a:picLocks noChangeAspect="1" noChangeArrowheads="1"/>
          </p:cNvPicPr>
          <p:nvPr/>
        </p:nvPicPr>
        <p:blipFill>
          <a:blip r:embed="rId10" cstate="print"/>
          <a:srcRect/>
          <a:stretch>
            <a:fillRect/>
          </a:stretch>
        </p:blipFill>
        <p:spPr bwMode="auto">
          <a:xfrm>
            <a:off x="1476049" y="579834"/>
            <a:ext cx="3792214" cy="2952328"/>
          </a:xfrm>
          <a:prstGeom prst="rect">
            <a:avLst/>
          </a:prstGeom>
          <a:noFill/>
          <a:ln w="9525">
            <a:noFill/>
            <a:miter lim="800000"/>
            <a:headEnd/>
            <a:tailEnd/>
          </a:ln>
        </p:spPr>
      </p:pic>
      <p:sp>
        <p:nvSpPr>
          <p:cNvPr id="17" name="Pravokotnik 16"/>
          <p:cNvSpPr/>
          <p:nvPr/>
        </p:nvSpPr>
        <p:spPr>
          <a:xfrm>
            <a:off x="10943230" y="1932126"/>
            <a:ext cx="1248770" cy="1600438"/>
          </a:xfrm>
          <a:prstGeom prst="rect">
            <a:avLst/>
          </a:prstGeom>
        </p:spPr>
        <p:txBody>
          <a:bodyPr wrap="square">
            <a:spAutoFit/>
          </a:bodyPr>
          <a:lstStyle/>
          <a:p>
            <a:r>
              <a:rPr lang="sl-SI" sz="1400" b="1" dirty="0" smtClean="0"/>
              <a:t>https://mail.google.com/mail/u/0/#inbox/1517ca64913f46eb?projector=1</a:t>
            </a:r>
            <a:endParaRPr lang="sl-SI" sz="1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25700" y="188640"/>
            <a:ext cx="9055100" cy="598717"/>
          </a:xfrm>
          <a:prstGeom prst="rect">
            <a:avLst/>
          </a:prstGeom>
          <a:solidFill>
            <a:srgbClr val="00AF3F"/>
          </a:solidFill>
        </p:spPr>
        <p:txBody>
          <a:bodyPr/>
          <a:lstStyle/>
          <a:p>
            <a:pPr algn="ctr">
              <a:defRPr/>
            </a:pPr>
            <a:r>
              <a:rPr lang="sl-SI" sz="2800" b="1" dirty="0">
                <a:solidFill>
                  <a:schemeClr val="bg1"/>
                </a:solidFill>
                <a:effectLst>
                  <a:outerShdw blurRad="38100" dist="38100" dir="2700000" algn="tl">
                    <a:srgbClr val="000000"/>
                  </a:outerShdw>
                </a:effectLst>
                <a:cs typeface="Arial" charset="0"/>
              </a:rPr>
              <a:t>Gojenje gozdov in saditev dreves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b="1" dirty="0">
              <a:solidFill>
                <a:schemeClr val="bg1"/>
              </a:solidFill>
              <a:effectLst>
                <a:outerShdw blurRad="38100" dist="38100" dir="2700000" algn="tl">
                  <a:srgbClr val="000000"/>
                </a:outerShdw>
              </a:effectLst>
              <a:cs typeface="Arial" charset="0"/>
            </a:endParaRPr>
          </a:p>
        </p:txBody>
      </p:sp>
      <p:sp>
        <p:nvSpPr>
          <p:cNvPr id="3" name="Pravokotnik 2"/>
          <p:cNvSpPr/>
          <p:nvPr/>
        </p:nvSpPr>
        <p:spPr>
          <a:xfrm>
            <a:off x="2298700" y="1584325"/>
            <a:ext cx="9245600" cy="4031873"/>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sl-SI" sz="2400" dirty="0" smtClean="0"/>
              <a:t>Saditev </a:t>
            </a:r>
            <a:r>
              <a:rPr lang="sl-SI" sz="2400" dirty="0"/>
              <a:t>dreves je dober način za spoznavanje gozdov. Več let lahko spremljamo njihov </a:t>
            </a:r>
            <a:r>
              <a:rPr lang="sl-SI" sz="2400" dirty="0" smtClean="0"/>
              <a:t>razvoj.</a:t>
            </a:r>
          </a:p>
          <a:p>
            <a:pPr marL="285750" indent="-285750">
              <a:spcBef>
                <a:spcPts val="600"/>
              </a:spcBef>
              <a:spcAft>
                <a:spcPts val="600"/>
              </a:spcAft>
              <a:buFont typeface="Arial" panose="020B0604020202020204" pitchFamily="34" charset="0"/>
              <a:buChar char="•"/>
            </a:pPr>
            <a:r>
              <a:rPr lang="sl-SI" sz="2400" dirty="0" smtClean="0"/>
              <a:t>Vzpostavimo </a:t>
            </a:r>
            <a:r>
              <a:rPr lang="sl-SI" sz="2400" dirty="0"/>
              <a:t>stik z lokalnimi gozdnimi organizacijami, da skupaj </a:t>
            </a:r>
            <a:r>
              <a:rPr lang="sl-SI" sz="2400" dirty="0" smtClean="0"/>
              <a:t>poiščemo </a:t>
            </a:r>
            <a:r>
              <a:rPr lang="sl-SI" sz="2400" dirty="0"/>
              <a:t>prave razvojne smernice: da najdete prostor in drevesa, ki bi jih </a:t>
            </a:r>
            <a:r>
              <a:rPr lang="sl-SI" sz="2400" dirty="0" smtClean="0"/>
              <a:t>posadili.</a:t>
            </a:r>
          </a:p>
          <a:p>
            <a:pPr marL="285750" indent="-285750">
              <a:spcBef>
                <a:spcPts val="600"/>
              </a:spcBef>
              <a:spcAft>
                <a:spcPts val="600"/>
              </a:spcAft>
              <a:buFont typeface="Arial" panose="020B0604020202020204" pitchFamily="34" charset="0"/>
              <a:buChar char="•"/>
            </a:pPr>
            <a:r>
              <a:rPr lang="sl-SI" sz="2400" dirty="0" smtClean="0"/>
              <a:t>Preden </a:t>
            </a:r>
            <a:r>
              <a:rPr lang="sl-SI" sz="2400" dirty="0"/>
              <a:t>se lotimo saditve, proučimo in se naučimo o saditvi dreves še kaj </a:t>
            </a:r>
            <a:r>
              <a:rPr lang="sl-SI" sz="2400" dirty="0" smtClean="0"/>
              <a:t>več.</a:t>
            </a:r>
          </a:p>
          <a:p>
            <a:pPr marL="285750" indent="-285750">
              <a:spcBef>
                <a:spcPts val="600"/>
              </a:spcBef>
              <a:spcAft>
                <a:spcPts val="600"/>
              </a:spcAft>
              <a:buFont typeface="Arial" panose="020B0604020202020204" pitchFamily="34" charset="0"/>
              <a:buChar char="•"/>
            </a:pPr>
            <a:r>
              <a:rPr lang="sl-SI" sz="2400" dirty="0" smtClean="0"/>
              <a:t>Kako </a:t>
            </a:r>
            <a:r>
              <a:rPr lang="sl-SI" sz="2400" dirty="0"/>
              <a:t>sadimo </a:t>
            </a:r>
            <a:r>
              <a:rPr lang="sl-SI" sz="2400" dirty="0" smtClean="0"/>
              <a:t>drevesa?</a:t>
            </a:r>
          </a:p>
          <a:p>
            <a:pPr marL="285750" indent="-285750">
              <a:spcBef>
                <a:spcPts val="600"/>
              </a:spcBef>
              <a:spcAft>
                <a:spcPts val="600"/>
              </a:spcAft>
              <a:buFont typeface="Arial" panose="020B0604020202020204" pitchFamily="34" charset="0"/>
              <a:buChar char="•"/>
            </a:pPr>
            <a:r>
              <a:rPr lang="sl-SI" sz="2400" dirty="0" smtClean="0"/>
              <a:t>Ne </a:t>
            </a:r>
            <a:r>
              <a:rPr lang="sl-SI" sz="2400" dirty="0"/>
              <a:t>pozabite, da drevesa živijo!</a:t>
            </a:r>
          </a:p>
        </p:txBody>
      </p:sp>
      <p:grpSp>
        <p:nvGrpSpPr>
          <p:cNvPr id="4" name="Skupina 3"/>
          <p:cNvGrpSpPr/>
          <p:nvPr/>
        </p:nvGrpSpPr>
        <p:grpSpPr>
          <a:xfrm>
            <a:off x="0" y="0"/>
            <a:ext cx="2055813" cy="6858000"/>
            <a:chOff x="0" y="0"/>
            <a:chExt cx="2055813" cy="6858000"/>
          </a:xfrm>
        </p:grpSpPr>
        <p:grpSp>
          <p:nvGrpSpPr>
            <p:cNvPr id="5" name="Skupina 1"/>
            <p:cNvGrpSpPr>
              <a:grpSpLocks/>
            </p:cNvGrpSpPr>
            <p:nvPr/>
          </p:nvGrpSpPr>
          <p:grpSpPr bwMode="auto">
            <a:xfrm>
              <a:off x="0" y="0"/>
              <a:ext cx="1129236" cy="6858000"/>
              <a:chOff x="214282" y="144000"/>
              <a:chExt cx="1032546" cy="6475894"/>
            </a:xfrm>
          </p:grpSpPr>
          <p:sp>
            <p:nvSpPr>
              <p:cNvPr id="8" name="Pravokotnik 7"/>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9"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10" name="Slika 9"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6"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08200" y="214040"/>
            <a:ext cx="9550400" cy="598717"/>
          </a:xfrm>
          <a:prstGeom prst="rect">
            <a:avLst/>
          </a:prstGeom>
          <a:solidFill>
            <a:srgbClr val="00AF3F"/>
          </a:solidFill>
        </p:spPr>
        <p:txBody>
          <a:bodyPr/>
          <a:lstStyle/>
          <a:p>
            <a:pPr algn="ctr">
              <a:defRPr/>
            </a:pPr>
            <a:r>
              <a:rPr lang="sl-SI" sz="2800" b="1" dirty="0" smtClean="0">
                <a:solidFill>
                  <a:schemeClr val="bg1"/>
                </a:solidFill>
                <a:effectLst>
                  <a:outerShdw blurRad="38100" dist="38100" dir="2700000" algn="tl">
                    <a:srgbClr val="000000"/>
                  </a:outerShdw>
                </a:effectLst>
                <a:cs typeface="Arial" charset="0"/>
              </a:rPr>
              <a:t>Ključno!</a:t>
            </a:r>
            <a:endParaRPr lang="sl-SI" sz="2800" b="1" dirty="0">
              <a:solidFill>
                <a:schemeClr val="bg1"/>
              </a:solidFill>
              <a:effectLst>
                <a:outerShdw blurRad="38100" dist="38100" dir="2700000" algn="tl">
                  <a:srgbClr val="000000"/>
                </a:outerShdw>
              </a:effectLs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b="1" dirty="0">
              <a:solidFill>
                <a:schemeClr val="bg1"/>
              </a:solidFill>
              <a:effectLst>
                <a:outerShdw blurRad="38100" dist="38100" dir="2700000" algn="tl">
                  <a:srgbClr val="000000"/>
                </a:outerShdw>
              </a:effectLst>
              <a:cs typeface="Arial" charset="0"/>
            </a:endParaRPr>
          </a:p>
        </p:txBody>
      </p:sp>
      <p:sp>
        <p:nvSpPr>
          <p:cNvPr id="3" name="Pravokotnik 2"/>
          <p:cNvSpPr/>
          <p:nvPr/>
        </p:nvSpPr>
        <p:spPr>
          <a:xfrm>
            <a:off x="2095500" y="1150144"/>
            <a:ext cx="9537700" cy="5324535"/>
          </a:xfrm>
          <a:prstGeom prst="rect">
            <a:avLst/>
          </a:prstGeom>
        </p:spPr>
        <p:txBody>
          <a:bodyPr wrap="square">
            <a:spAutoFit/>
          </a:bodyPr>
          <a:lstStyle/>
          <a:p>
            <a:r>
              <a:rPr lang="sl-SI" sz="2000" dirty="0"/>
              <a:t>Ključne aktivnosti programov Ekošola in LEAF temeljijo na </a:t>
            </a:r>
            <a:r>
              <a:rPr lang="sl-SI" sz="2000" dirty="0" smtClean="0"/>
              <a:t>ozaveščanju/ozaveščevalnih aktivnostih, ki zahtevajo:</a:t>
            </a:r>
          </a:p>
          <a:p>
            <a:endParaRPr lang="sl-SI" sz="2000" dirty="0"/>
          </a:p>
          <a:p>
            <a:pPr marL="285750" lvl="0" indent="-285750">
              <a:buFont typeface="Arial" panose="020B0604020202020204" pitchFamily="34" charset="0"/>
              <a:buChar char="•"/>
            </a:pPr>
            <a:r>
              <a:rPr lang="sl-SI" sz="2000" dirty="0"/>
              <a:t>Dolgoročen in sistematičen pristop</a:t>
            </a:r>
          </a:p>
          <a:p>
            <a:pPr marL="285750" lvl="0" indent="-285750">
              <a:buFont typeface="Arial" panose="020B0604020202020204" pitchFamily="34" charset="0"/>
              <a:buChar char="•"/>
            </a:pPr>
            <a:r>
              <a:rPr lang="sl-SI" sz="2000" dirty="0"/>
              <a:t>Konsistentnost</a:t>
            </a:r>
          </a:p>
          <a:p>
            <a:pPr marL="285750" lvl="0" indent="-285750">
              <a:buFont typeface="Arial" panose="020B0604020202020204" pitchFamily="34" charset="0"/>
              <a:buChar char="•"/>
            </a:pPr>
            <a:r>
              <a:rPr lang="sl-SI" sz="2000" dirty="0"/>
              <a:t>Vključevanje otrok in mladostnikov v načrtovanje in izvajanje aktivnosti </a:t>
            </a:r>
          </a:p>
          <a:p>
            <a:pPr marL="285750" lvl="0" indent="-285750">
              <a:buFont typeface="Arial" panose="020B0604020202020204" pitchFamily="34" charset="0"/>
              <a:buChar char="•"/>
            </a:pPr>
            <a:r>
              <a:rPr lang="sl-SI" sz="2000" dirty="0"/>
              <a:t>Možnost podajanja </a:t>
            </a:r>
            <a:r>
              <a:rPr lang="sl-SI" sz="2000" dirty="0" smtClean="0"/>
              <a:t>in </a:t>
            </a:r>
            <a:r>
              <a:rPr lang="sl-SI" sz="2000" dirty="0"/>
              <a:t>pridobivanje povratnih informacij</a:t>
            </a:r>
          </a:p>
          <a:p>
            <a:pPr lvl="0"/>
            <a:endParaRPr lang="sl-SI" sz="2000" dirty="0" smtClean="0"/>
          </a:p>
          <a:p>
            <a:pPr lvl="0"/>
            <a:r>
              <a:rPr lang="sl-SI" sz="2000" dirty="0" smtClean="0"/>
              <a:t>Segmentacijo </a:t>
            </a:r>
            <a:r>
              <a:rPr lang="sl-SI" sz="2000" dirty="0"/>
              <a:t>ciljnih skupin (prilagajanje komuniciranja, promocije) oziroma deležnikov:</a:t>
            </a:r>
          </a:p>
          <a:p>
            <a:pPr marL="285750" lvl="0" indent="-285750">
              <a:buFont typeface="Arial" panose="020B0604020202020204" pitchFamily="34" charset="0"/>
              <a:buChar char="•"/>
            </a:pPr>
            <a:r>
              <a:rPr lang="sl-SI" sz="2000" dirty="0"/>
              <a:t>Otroci, učenci, dijaki, </a:t>
            </a:r>
            <a:r>
              <a:rPr lang="sl-SI" sz="2000" dirty="0" smtClean="0"/>
              <a:t>študentje</a:t>
            </a:r>
            <a:endParaRPr lang="sl-SI" sz="2000" dirty="0"/>
          </a:p>
          <a:p>
            <a:pPr marL="285750" lvl="0" indent="-285750">
              <a:buFont typeface="Arial" panose="020B0604020202020204" pitchFamily="34" charset="0"/>
              <a:buChar char="•"/>
            </a:pPr>
            <a:r>
              <a:rPr lang="sl-SI" sz="2000" dirty="0"/>
              <a:t>Mentorji </a:t>
            </a:r>
          </a:p>
          <a:p>
            <a:pPr marL="285750" lvl="0" indent="-285750">
              <a:buFont typeface="Arial" panose="020B0604020202020204" pitchFamily="34" charset="0"/>
              <a:buChar char="•"/>
            </a:pPr>
            <a:r>
              <a:rPr lang="sl-SI" sz="2000" dirty="0"/>
              <a:t>Vodstvo šole</a:t>
            </a:r>
          </a:p>
          <a:p>
            <a:pPr marL="285750" lvl="0" indent="-285750">
              <a:buFont typeface="Arial" panose="020B0604020202020204" pitchFamily="34" charset="0"/>
              <a:buChar char="•"/>
            </a:pPr>
            <a:r>
              <a:rPr lang="sl-SI" sz="2000" dirty="0"/>
              <a:t>Starši</a:t>
            </a:r>
          </a:p>
          <a:p>
            <a:pPr marL="285750" lvl="0" indent="-285750">
              <a:buFont typeface="Arial" panose="020B0604020202020204" pitchFamily="34" charset="0"/>
              <a:buChar char="•"/>
            </a:pPr>
            <a:r>
              <a:rPr lang="sl-SI" sz="2000" dirty="0"/>
              <a:t>Župani, </a:t>
            </a:r>
            <a:r>
              <a:rPr lang="sl-SI" sz="2000" dirty="0" smtClean="0"/>
              <a:t>lokalna </a:t>
            </a:r>
            <a:r>
              <a:rPr lang="sl-SI" sz="2000" dirty="0"/>
              <a:t>skupnost</a:t>
            </a:r>
          </a:p>
          <a:p>
            <a:pPr marL="285750" lvl="0" indent="-285750">
              <a:buFont typeface="Arial" panose="020B0604020202020204" pitchFamily="34" charset="0"/>
              <a:buChar char="•"/>
            </a:pPr>
            <a:r>
              <a:rPr lang="sl-SI" sz="2000" dirty="0"/>
              <a:t>Mediji</a:t>
            </a:r>
          </a:p>
          <a:p>
            <a:pPr marL="285750" lvl="0" indent="-285750">
              <a:buFont typeface="Arial" panose="020B0604020202020204" pitchFamily="34" charset="0"/>
              <a:buChar char="•"/>
            </a:pPr>
            <a:r>
              <a:rPr lang="sl-SI" sz="2000" dirty="0"/>
              <a:t>Širša javnost</a:t>
            </a:r>
          </a:p>
        </p:txBody>
      </p:sp>
      <p:grpSp>
        <p:nvGrpSpPr>
          <p:cNvPr id="4" name="Skupina 3"/>
          <p:cNvGrpSpPr/>
          <p:nvPr/>
        </p:nvGrpSpPr>
        <p:grpSpPr>
          <a:xfrm>
            <a:off x="0" y="0"/>
            <a:ext cx="2055813" cy="6858000"/>
            <a:chOff x="0" y="0"/>
            <a:chExt cx="2055813" cy="6858000"/>
          </a:xfrm>
        </p:grpSpPr>
        <p:grpSp>
          <p:nvGrpSpPr>
            <p:cNvPr id="5" name="Skupina 1"/>
            <p:cNvGrpSpPr>
              <a:grpSpLocks/>
            </p:cNvGrpSpPr>
            <p:nvPr/>
          </p:nvGrpSpPr>
          <p:grpSpPr bwMode="auto">
            <a:xfrm>
              <a:off x="0" y="0"/>
              <a:ext cx="1129236" cy="6858000"/>
              <a:chOff x="214282" y="144000"/>
              <a:chExt cx="1032546" cy="6475894"/>
            </a:xfrm>
          </p:grpSpPr>
          <p:sp>
            <p:nvSpPr>
              <p:cNvPr id="8" name="Pravokotnik 7"/>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9"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10" name="Slika 9"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6"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0" y="0"/>
            <a:ext cx="2055813" cy="6858000"/>
            <a:chOff x="0" y="0"/>
            <a:chExt cx="2055813" cy="6858000"/>
          </a:xfrm>
        </p:grpSpPr>
        <p:grpSp>
          <p:nvGrpSpPr>
            <p:cNvPr id="3" name="Skupina 1"/>
            <p:cNvGrpSpPr>
              <a:grpSpLocks/>
            </p:cNvGrpSpPr>
            <p:nvPr/>
          </p:nvGrpSpPr>
          <p:grpSpPr bwMode="auto">
            <a:xfrm>
              <a:off x="0" y="0"/>
              <a:ext cx="1129236" cy="6858000"/>
              <a:chOff x="214282" y="144000"/>
              <a:chExt cx="1032546" cy="6475894"/>
            </a:xfrm>
          </p:grpSpPr>
          <p:sp>
            <p:nvSpPr>
              <p:cNvPr id="6" name="Pravokotnik 5"/>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8" name="Slika 7"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4"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sp>
        <p:nvSpPr>
          <p:cNvPr id="9" name="Rectangle 2"/>
          <p:cNvSpPr txBox="1">
            <a:spLocks noChangeArrowheads="1"/>
          </p:cNvSpPr>
          <p:nvPr/>
        </p:nvSpPr>
        <p:spPr>
          <a:xfrm>
            <a:off x="1826142" y="168120"/>
            <a:ext cx="9908657" cy="908273"/>
          </a:xfrm>
          <a:prstGeom prst="rect">
            <a:avLst/>
          </a:prstGeom>
          <a:solidFill>
            <a:srgbClr val="00AF3F"/>
          </a:solidFill>
        </p:spPr>
        <p:txBody>
          <a:bodyPr/>
          <a:lstStyle/>
          <a:p>
            <a:pPr algn="ctr" fontAlgn="auto">
              <a:spcBef>
                <a:spcPts val="0"/>
              </a:spcBef>
              <a:spcAft>
                <a:spcPts val="0"/>
              </a:spcAft>
              <a:tabLst>
                <a:tab pos="536575" algn="l"/>
              </a:tabLst>
              <a:defRPr/>
            </a:pPr>
            <a:r>
              <a:rPr lang="sl-SI"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GLOBALNI POGLED</a:t>
            </a:r>
          </a:p>
          <a:p>
            <a:pPr algn="ctr" fontAlgn="auto">
              <a:spcBef>
                <a:spcPts val="0"/>
              </a:spcBef>
              <a:spcAft>
                <a:spcPts val="0"/>
              </a:spcAft>
              <a:tabLst>
                <a:tab pos="536575" algn="l"/>
              </a:tabLst>
              <a:defRPr/>
            </a:pPr>
            <a:r>
              <a:rPr lang="sl-SI" sz="2800" b="1" dirty="0">
                <a:solidFill>
                  <a:schemeClr val="bg1"/>
                </a:solidFill>
                <a:effectLst>
                  <a:outerShdw blurRad="38100" dist="38100" dir="2700000" algn="tl">
                    <a:srgbClr val="000000">
                      <a:alpha val="43137"/>
                    </a:srgbClr>
                  </a:outerShdw>
                </a:effectLst>
                <a:latin typeface="Arial" pitchFamily="34" charset="0"/>
                <a:cs typeface="Arial" pitchFamily="34" charset="0"/>
              </a:rPr>
              <a:t>ZN </a:t>
            </a:r>
            <a:r>
              <a:rPr lang="sl-SI"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objavi </a:t>
            </a:r>
            <a:r>
              <a:rPr lang="sl-SI" sz="2800" b="1" dirty="0">
                <a:solidFill>
                  <a:schemeClr val="bg1"/>
                </a:solidFill>
                <a:effectLst>
                  <a:outerShdw blurRad="38100" dist="38100" dir="2700000" algn="tl">
                    <a:srgbClr val="000000">
                      <a:alpha val="43137"/>
                    </a:srgbClr>
                  </a:outerShdw>
                </a:effectLst>
                <a:latin typeface="Arial" pitchFamily="34" charset="0"/>
                <a:cs typeface="Arial" pitchFamily="34" charset="0"/>
              </a:rPr>
              <a:t>nove cilje trajnostnega </a:t>
            </a:r>
            <a:r>
              <a:rPr lang="sl-SI"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razvoja</a:t>
            </a:r>
            <a:endParaRPr lang="sl-SI"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PoljeZBesedilom 9"/>
          <p:cNvSpPr txBox="1"/>
          <p:nvPr/>
        </p:nvSpPr>
        <p:spPr>
          <a:xfrm>
            <a:off x="1817687" y="1524012"/>
            <a:ext cx="9840913" cy="447814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sl-SI" sz="2000" dirty="0" smtClean="0"/>
              <a:t>25. 9. 2015 zbrali svetovni voditelji držav članic OZN v New Yorku, da skupaj sprejmejo NOVE CILJE TRAJNOSTNEGA RAZVOJA (SDG)</a:t>
            </a:r>
          </a:p>
          <a:p>
            <a:pPr marL="285750" indent="-285750">
              <a:spcBef>
                <a:spcPts val="600"/>
              </a:spcBef>
              <a:spcAft>
                <a:spcPts val="600"/>
              </a:spcAft>
              <a:buFont typeface="Arial" panose="020B0604020202020204" pitchFamily="34" charset="0"/>
              <a:buChar char="•"/>
            </a:pPr>
            <a:r>
              <a:rPr lang="sl-SI" sz="2000" dirty="0" smtClean="0"/>
              <a:t>Agenda 2030 za trajnostni razvoj - kot evolucija Razvojnih ciljev novega tisočletja (MDG: </a:t>
            </a:r>
            <a:r>
              <a:rPr lang="sl-SI" sz="2000" dirty="0" err="1" smtClean="0"/>
              <a:t>Millenium</a:t>
            </a:r>
            <a:r>
              <a:rPr lang="sl-SI" sz="2000" dirty="0" smtClean="0"/>
              <a:t> </a:t>
            </a:r>
            <a:r>
              <a:rPr lang="sl-SI" sz="2000" dirty="0" err="1" smtClean="0"/>
              <a:t>Develepoment</a:t>
            </a:r>
            <a:r>
              <a:rPr lang="sl-SI" sz="2000" dirty="0" smtClean="0"/>
              <a:t> </a:t>
            </a:r>
            <a:r>
              <a:rPr lang="sl-SI" sz="2000" dirty="0" err="1" smtClean="0"/>
              <a:t>Goals</a:t>
            </a:r>
            <a:r>
              <a:rPr lang="sl-SI" sz="2000" dirty="0" smtClean="0"/>
              <a:t>)</a:t>
            </a:r>
          </a:p>
          <a:p>
            <a:pPr marL="285750" indent="-285750">
              <a:spcBef>
                <a:spcPts val="600"/>
              </a:spcBef>
              <a:spcAft>
                <a:spcPts val="600"/>
              </a:spcAft>
              <a:buFont typeface="Arial" panose="020B0604020202020204" pitchFamily="34" charset="0"/>
              <a:buChar char="•"/>
            </a:pPr>
            <a:r>
              <a:rPr lang="sl-SI" sz="2000" dirty="0" smtClean="0"/>
              <a:t>Služilo za vodilo politiki v naslednjih 15 letih</a:t>
            </a:r>
          </a:p>
          <a:p>
            <a:pPr marL="285750" indent="-285750">
              <a:spcBef>
                <a:spcPts val="600"/>
              </a:spcBef>
              <a:spcAft>
                <a:spcPts val="600"/>
              </a:spcAft>
              <a:buFont typeface="Arial" panose="020B0604020202020204" pitchFamily="34" charset="0"/>
              <a:buChar char="•"/>
            </a:pPr>
            <a:r>
              <a:rPr lang="sl-SI" sz="2000" dirty="0" smtClean="0"/>
              <a:t>Razvijati partnerstva s širokim naborom deležnikov, da dosežejo trajne spremembe</a:t>
            </a:r>
          </a:p>
          <a:p>
            <a:pPr marL="285750" indent="-285750">
              <a:spcBef>
                <a:spcPts val="600"/>
              </a:spcBef>
              <a:spcAft>
                <a:spcPts val="600"/>
              </a:spcAft>
              <a:buFont typeface="Arial" panose="020B0604020202020204" pitchFamily="34" charset="0"/>
              <a:buChar char="•"/>
            </a:pPr>
            <a:r>
              <a:rPr lang="sl-SI" sz="2000" dirty="0" smtClean="0"/>
              <a:t>Cilj 4.4.: do leta 2030 bistveno povečati število mladih in odraslih z ustreznimi veščinami, vključno s tehničnimi in poklicnimi veščinami, za zaposlitev, dostojne službe in podjetništvo</a:t>
            </a:r>
          </a:p>
          <a:p>
            <a:pPr marL="285750" indent="-285750">
              <a:buFont typeface="Arial" panose="020B0604020202020204" pitchFamily="34" charset="0"/>
              <a:buChar char="•"/>
            </a:pPr>
            <a:endParaRPr lang="sl-SI" sz="2000" dirty="0" smtClean="0"/>
          </a:p>
          <a:p>
            <a:pPr marL="285750" indent="-285750">
              <a:buFont typeface="Arial" panose="020B0604020202020204" pitchFamily="34" charset="0"/>
              <a:buChar char="•"/>
            </a:pPr>
            <a:endParaRPr lang="sl-SI" sz="2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332" y="268510"/>
            <a:ext cx="9710318" cy="1280890"/>
          </a:xfrm>
        </p:spPr>
        <p:txBody>
          <a:bodyPr>
            <a:normAutofit/>
          </a:bodyPr>
          <a:lstStyle/>
          <a:p>
            <a:r>
              <a:rPr lang="sl-SI" b="1" dirty="0" smtClean="0"/>
              <a:t>Ekošolski projekt v sodelovanju s Toyoto in Kraljevimi botaničnimi vrtovi KEW</a:t>
            </a:r>
            <a:endParaRPr lang="en-GB" sz="2700" b="1" dirty="0"/>
          </a:p>
        </p:txBody>
      </p:sp>
      <p:sp>
        <p:nvSpPr>
          <p:cNvPr id="3" name="Content Placeholder 2"/>
          <p:cNvSpPr>
            <a:spLocks noGrp="1"/>
          </p:cNvSpPr>
          <p:nvPr>
            <p:ph idx="1"/>
          </p:nvPr>
        </p:nvSpPr>
        <p:spPr>
          <a:xfrm>
            <a:off x="3207224" y="1837661"/>
            <a:ext cx="8729188" cy="4822445"/>
          </a:xfrm>
        </p:spPr>
        <p:txBody>
          <a:bodyPr>
            <a:normAutofit lnSpcReduction="10000"/>
          </a:bodyPr>
          <a:lstStyle/>
          <a:p>
            <a:r>
              <a:rPr lang="sl-SI" sz="2400" dirty="0" smtClean="0"/>
              <a:t>Projekt je osredotočen na raziskovanje </a:t>
            </a:r>
            <a:r>
              <a:rPr lang="sl-SI" sz="2400" b="1" dirty="0" smtClean="0"/>
              <a:t>biotske raznovrstnosti </a:t>
            </a:r>
            <a:r>
              <a:rPr lang="sl-SI" sz="2400" dirty="0" smtClean="0"/>
              <a:t>s posebnim poudarkom na </a:t>
            </a:r>
            <a:r>
              <a:rPr lang="sl-SI" sz="2400" b="1" dirty="0" smtClean="0"/>
              <a:t>rastlinah</a:t>
            </a:r>
            <a:r>
              <a:rPr lang="sl-SI" sz="2400" dirty="0" smtClean="0"/>
              <a:t> in z njimi </a:t>
            </a:r>
            <a:r>
              <a:rPr lang="sl-SI" sz="2400" b="1" dirty="0" smtClean="0"/>
              <a:t>povezanimi vrstami.</a:t>
            </a:r>
            <a:endParaRPr lang="sl-SI" sz="2400" dirty="0" smtClean="0"/>
          </a:p>
          <a:p>
            <a:r>
              <a:rPr lang="sl-SI" sz="2400" dirty="0" smtClean="0"/>
              <a:t>Cilj projekta je izobraziti učence o biotski raznovrstnosti, njenem pomenu in jih spodbujati, da sprejmejo pozitivne ukrepe.</a:t>
            </a:r>
          </a:p>
          <a:p>
            <a:endParaRPr lang="en-GB" sz="2400" b="1" dirty="0" smtClean="0"/>
          </a:p>
          <a:p>
            <a:pPr marL="0" indent="0">
              <a:buNone/>
            </a:pPr>
            <a:r>
              <a:rPr lang="sl-SI" sz="2400" b="1" dirty="0" smtClean="0"/>
              <a:t>Partnerji:</a:t>
            </a:r>
          </a:p>
          <a:p>
            <a:r>
              <a:rPr lang="sl-SI" sz="2400" dirty="0" smtClean="0"/>
              <a:t>Fundacija za okoljsko izobraževanje,</a:t>
            </a:r>
            <a:endParaRPr lang="en-GB" sz="2400" dirty="0" smtClean="0"/>
          </a:p>
          <a:p>
            <a:r>
              <a:rPr lang="en-GB" sz="2400" dirty="0" smtClean="0"/>
              <a:t>TME – Toyota Fund for Europe</a:t>
            </a:r>
            <a:r>
              <a:rPr lang="sl-SI" sz="2400" dirty="0" smtClean="0"/>
              <a:t>,</a:t>
            </a:r>
            <a:endParaRPr lang="en-GB" sz="2400" dirty="0" smtClean="0"/>
          </a:p>
          <a:p>
            <a:r>
              <a:rPr lang="en-GB" sz="2400" dirty="0" smtClean="0"/>
              <a:t>Kew, </a:t>
            </a:r>
            <a:r>
              <a:rPr lang="sl-SI" sz="2400" dirty="0" smtClean="0"/>
              <a:t>angleški Kraljevi botanični vrtovi.</a:t>
            </a:r>
            <a:endParaRPr lang="en-GB" sz="2400" dirty="0"/>
          </a:p>
        </p:txBody>
      </p:sp>
      <p:pic>
        <p:nvPicPr>
          <p:cNvPr id="5"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5067" y="5774365"/>
            <a:ext cx="2809875" cy="866775"/>
          </a:xfrm>
          <a:prstGeom prst="rect">
            <a:avLst/>
          </a:prstGeom>
        </p:spPr>
      </p:pic>
      <p:pic>
        <p:nvPicPr>
          <p:cNvPr id="6" name="Picture 5" descr="Y:\Graphics-Templates\Logos\FEE logos\FEE\onscreen\fee_rgb.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483" y="3079657"/>
            <a:ext cx="617105" cy="1199283"/>
          </a:xfrm>
          <a:prstGeom prst="rect">
            <a:avLst/>
          </a:prstGeom>
          <a:noFill/>
          <a:ln>
            <a:noFill/>
          </a:ln>
        </p:spPr>
      </p:pic>
      <p:pic>
        <p:nvPicPr>
          <p:cNvPr id="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7500" y="4398521"/>
            <a:ext cx="1138238" cy="1179953"/>
          </a:xfrm>
          <a:prstGeom prst="rect">
            <a:avLst/>
          </a:prstGeom>
          <a:noFill/>
          <a:ln w="9525">
            <a:noFill/>
            <a:miter lim="800000"/>
            <a:headEnd/>
            <a:tailEnd/>
          </a:ln>
        </p:spPr>
      </p:pic>
    </p:spTree>
    <p:extLst>
      <p:ext uri="{BB962C8B-B14F-4D97-AF65-F5344CB8AC3E}">
        <p14:creationId xmlns:p14="http://schemas.microsoft.com/office/powerpoint/2010/main" val="3922289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7059075" cy="1280890"/>
          </a:xfrm>
        </p:spPr>
        <p:txBody>
          <a:bodyPr/>
          <a:lstStyle/>
          <a:p>
            <a:r>
              <a:rPr lang="sl-SI" dirty="0" smtClean="0"/>
              <a:t>V prvem letu sodeluje</a:t>
            </a:r>
            <a:r>
              <a:rPr lang="en-GB" dirty="0" smtClean="0"/>
              <a:t>10 </a:t>
            </a:r>
            <a:r>
              <a:rPr lang="sl-SI" dirty="0" smtClean="0"/>
              <a:t>držav:</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6892062"/>
              </p:ext>
            </p:extLst>
          </p:nvPr>
        </p:nvGraphicFramePr>
        <p:xfrm>
          <a:off x="2589213" y="2133600"/>
          <a:ext cx="6986108" cy="2743200"/>
        </p:xfrm>
        <a:graphic>
          <a:graphicData uri="http://schemas.openxmlformats.org/drawingml/2006/table">
            <a:tbl>
              <a:tblPr firstRow="1" bandRow="1">
                <a:tableStyleId>{5C22544A-7EE6-4342-B048-85BDC9FD1C3A}</a:tableStyleId>
              </a:tblPr>
              <a:tblGrid>
                <a:gridCol w="3501036"/>
                <a:gridCol w="3485072"/>
              </a:tblGrid>
              <a:tr h="370840">
                <a:tc>
                  <a:txBody>
                    <a:bodyPr/>
                    <a:lstStyle/>
                    <a:p>
                      <a:endParaRPr lang="sl-SI" sz="2400" noProof="0" dirty="0"/>
                    </a:p>
                  </a:txBody>
                  <a:tcPr/>
                </a:tc>
                <a:tc>
                  <a:txBody>
                    <a:bodyPr/>
                    <a:lstStyle/>
                    <a:p>
                      <a:endParaRPr lang="sl-SI" sz="2400" noProof="0" dirty="0"/>
                    </a:p>
                  </a:txBody>
                  <a:tcPr/>
                </a:tc>
              </a:tr>
              <a:tr h="370840">
                <a:tc>
                  <a:txBody>
                    <a:bodyPr/>
                    <a:lstStyle/>
                    <a:p>
                      <a:r>
                        <a:rPr lang="sl-SI" sz="2400" noProof="0" dirty="0" smtClean="0"/>
                        <a:t>Belgija</a:t>
                      </a:r>
                      <a:endParaRPr lang="sl-SI" sz="2400" noProof="0" dirty="0"/>
                    </a:p>
                  </a:txBody>
                  <a:tcPr/>
                </a:tc>
                <a:tc>
                  <a:txBody>
                    <a:bodyPr/>
                    <a:lstStyle/>
                    <a:p>
                      <a:r>
                        <a:rPr lang="sl-SI" sz="2400" noProof="0" smtClean="0"/>
                        <a:t>Latvija</a:t>
                      </a:r>
                      <a:endParaRPr lang="sl-SI" sz="2400" noProof="0"/>
                    </a:p>
                  </a:txBody>
                  <a:tcPr/>
                </a:tc>
              </a:tr>
              <a:tr h="370840">
                <a:tc>
                  <a:txBody>
                    <a:bodyPr/>
                    <a:lstStyle/>
                    <a:p>
                      <a:r>
                        <a:rPr lang="sl-SI" sz="2400" noProof="0" smtClean="0"/>
                        <a:t>Danska</a:t>
                      </a:r>
                      <a:endParaRPr lang="sl-SI" sz="2400" noProof="0"/>
                    </a:p>
                  </a:txBody>
                  <a:tcPr/>
                </a:tc>
                <a:tc>
                  <a:txBody>
                    <a:bodyPr/>
                    <a:lstStyle/>
                    <a:p>
                      <a:r>
                        <a:rPr lang="sl-SI" sz="2400" noProof="0" smtClean="0"/>
                        <a:t>Poljska</a:t>
                      </a:r>
                      <a:endParaRPr lang="sl-SI" sz="2400" noProof="0"/>
                    </a:p>
                  </a:txBody>
                  <a:tcPr/>
                </a:tc>
              </a:tr>
              <a:tr h="370840">
                <a:tc>
                  <a:txBody>
                    <a:bodyPr/>
                    <a:lstStyle/>
                    <a:p>
                      <a:r>
                        <a:rPr lang="sl-SI" sz="2400" noProof="0" smtClean="0"/>
                        <a:t>Nemčija</a:t>
                      </a:r>
                      <a:endParaRPr lang="sl-SI" sz="2400" noProof="0"/>
                    </a:p>
                  </a:txBody>
                  <a:tcPr/>
                </a:tc>
                <a:tc>
                  <a:txBody>
                    <a:bodyPr/>
                    <a:lstStyle/>
                    <a:p>
                      <a:r>
                        <a:rPr lang="sl-SI" sz="2400" noProof="0" smtClean="0"/>
                        <a:t>Slovenija</a:t>
                      </a:r>
                      <a:endParaRPr lang="sl-SI" sz="2400" noProof="0"/>
                    </a:p>
                  </a:txBody>
                  <a:tcPr/>
                </a:tc>
              </a:tr>
              <a:tr h="370840">
                <a:tc>
                  <a:txBody>
                    <a:bodyPr/>
                    <a:lstStyle/>
                    <a:p>
                      <a:r>
                        <a:rPr lang="sl-SI" sz="2400" noProof="0" smtClean="0"/>
                        <a:t>Irska</a:t>
                      </a:r>
                    </a:p>
                  </a:txBody>
                  <a:tcPr/>
                </a:tc>
                <a:tc>
                  <a:txBody>
                    <a:bodyPr/>
                    <a:lstStyle/>
                    <a:p>
                      <a:r>
                        <a:rPr lang="sl-SI" sz="2400" noProof="0" smtClean="0"/>
                        <a:t>Španija</a:t>
                      </a:r>
                      <a:endParaRPr lang="sl-SI" sz="2400" noProof="0"/>
                    </a:p>
                  </a:txBody>
                  <a:tcPr/>
                </a:tc>
              </a:tr>
              <a:tr h="370840">
                <a:tc>
                  <a:txBody>
                    <a:bodyPr/>
                    <a:lstStyle/>
                    <a:p>
                      <a:r>
                        <a:rPr lang="sl-SI" sz="2400" noProof="0" smtClean="0"/>
                        <a:t>Italija</a:t>
                      </a:r>
                    </a:p>
                  </a:txBody>
                  <a:tcPr/>
                </a:tc>
                <a:tc>
                  <a:txBody>
                    <a:bodyPr/>
                    <a:lstStyle/>
                    <a:p>
                      <a:r>
                        <a:rPr lang="sl-SI" sz="2400" noProof="0" dirty="0" smtClean="0"/>
                        <a:t>Turčija</a:t>
                      </a:r>
                      <a:endParaRPr lang="sl-SI" sz="2400" noProof="0" dirty="0"/>
                    </a:p>
                  </a:txBody>
                  <a:tcPr/>
                </a:tc>
              </a:tr>
            </a:tbl>
          </a:graphicData>
        </a:graphic>
      </p:graphicFrame>
      <p:sp>
        <p:nvSpPr>
          <p:cNvPr id="5" name="Elipsa 4"/>
          <p:cNvSpPr/>
          <p:nvPr/>
        </p:nvSpPr>
        <p:spPr>
          <a:xfrm>
            <a:off x="5349922" y="5622878"/>
            <a:ext cx="1910687" cy="955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PoljeZBesedilom 5"/>
          <p:cNvSpPr txBox="1"/>
          <p:nvPr/>
        </p:nvSpPr>
        <p:spPr>
          <a:xfrm>
            <a:off x="5677468" y="5813947"/>
            <a:ext cx="1951629" cy="461665"/>
          </a:xfrm>
          <a:prstGeom prst="rect">
            <a:avLst/>
          </a:prstGeom>
          <a:noFill/>
        </p:spPr>
        <p:txBody>
          <a:bodyPr wrap="square" rtlCol="0">
            <a:spAutoFit/>
          </a:bodyPr>
          <a:lstStyle/>
          <a:p>
            <a:r>
              <a:rPr lang="sl-SI" sz="2400" b="1" dirty="0" smtClean="0">
                <a:solidFill>
                  <a:schemeClr val="bg1"/>
                </a:solidFill>
              </a:rPr>
              <a:t>303 šole</a:t>
            </a:r>
            <a:endParaRPr lang="sl-SI" sz="2400" b="1" dirty="0">
              <a:solidFill>
                <a:schemeClr val="bg1"/>
              </a:solidFill>
            </a:endParaRPr>
          </a:p>
        </p:txBody>
      </p:sp>
    </p:spTree>
    <p:extLst>
      <p:ext uri="{BB962C8B-B14F-4D97-AF65-F5344CB8AC3E}">
        <p14:creationId xmlns:p14="http://schemas.microsoft.com/office/powerpoint/2010/main" val="3628282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1325" y="230410"/>
            <a:ext cx="8911687" cy="1280890"/>
          </a:xfrm>
        </p:spPr>
        <p:txBody>
          <a:bodyPr/>
          <a:lstStyle/>
          <a:p>
            <a:r>
              <a:rPr lang="sl-SI" dirty="0" smtClean="0"/>
              <a:t>Koraki</a:t>
            </a:r>
            <a:endParaRPr lang="en-GB" dirty="0"/>
          </a:p>
        </p:txBody>
      </p:sp>
      <p:sp>
        <p:nvSpPr>
          <p:cNvPr id="3" name="Content Placeholder 2"/>
          <p:cNvSpPr>
            <a:spLocks noGrp="1"/>
          </p:cNvSpPr>
          <p:nvPr>
            <p:ph idx="1"/>
          </p:nvPr>
        </p:nvSpPr>
        <p:spPr>
          <a:xfrm>
            <a:off x="2462212" y="941238"/>
            <a:ext cx="8915400" cy="5916762"/>
          </a:xfrm>
        </p:spPr>
        <p:txBody>
          <a:bodyPr>
            <a:noAutofit/>
          </a:bodyPr>
          <a:lstStyle/>
          <a:p>
            <a:r>
              <a:rPr lang="sl-SI" sz="1600" dirty="0" smtClean="0"/>
              <a:t>Prvi korak </a:t>
            </a:r>
            <a:r>
              <a:rPr lang="en-GB" sz="1600" dirty="0" smtClean="0"/>
              <a:t>–</a:t>
            </a:r>
            <a:r>
              <a:rPr lang="en-GB" sz="1600" b="1" dirty="0" smtClean="0"/>
              <a:t> </a:t>
            </a:r>
            <a:r>
              <a:rPr lang="sl-SI" sz="1600" b="1" dirty="0" smtClean="0"/>
              <a:t>Registracija</a:t>
            </a:r>
            <a:endParaRPr lang="en-GB" sz="1600" b="1" dirty="0" smtClean="0"/>
          </a:p>
          <a:p>
            <a:pPr lvl="1"/>
            <a:r>
              <a:rPr lang="sl-SI" dirty="0" smtClean="0"/>
              <a:t>Šole in vrtci, ki želijo sodelovati, se registrirajo pri nacionalnem koordinatorju (NO).</a:t>
            </a:r>
            <a:endParaRPr lang="en-GB" dirty="0" smtClean="0"/>
          </a:p>
          <a:p>
            <a:pPr lvl="1"/>
            <a:r>
              <a:rPr lang="sl-SI" dirty="0" smtClean="0"/>
              <a:t>NO registrira šole in jih vpiše v bazo podatkov FEE.</a:t>
            </a:r>
            <a:endParaRPr lang="en-GB" dirty="0" smtClean="0"/>
          </a:p>
          <a:p>
            <a:r>
              <a:rPr lang="sl-SI" sz="1600" dirty="0" smtClean="0"/>
              <a:t>Drugi korak </a:t>
            </a:r>
            <a:r>
              <a:rPr lang="en-GB" sz="1600" dirty="0" smtClean="0"/>
              <a:t>–</a:t>
            </a:r>
            <a:r>
              <a:rPr lang="en-GB" sz="1600" b="1" dirty="0" smtClean="0"/>
              <a:t> </a:t>
            </a:r>
            <a:r>
              <a:rPr lang="sl-SI" sz="1600" b="1" dirty="0" smtClean="0"/>
              <a:t>Pregled </a:t>
            </a:r>
            <a:r>
              <a:rPr lang="sl-SI" sz="1600" b="1" dirty="0" smtClean="0">
                <a:solidFill>
                  <a:srgbClr val="FF0000"/>
                </a:solidFill>
              </a:rPr>
              <a:t>do 15.1.2015</a:t>
            </a:r>
            <a:endParaRPr lang="en-GB" sz="1600" b="1" dirty="0" smtClean="0">
              <a:solidFill>
                <a:srgbClr val="FF0000"/>
              </a:solidFill>
            </a:endParaRPr>
          </a:p>
          <a:p>
            <a:pPr lvl="1"/>
            <a:r>
              <a:rPr lang="sl-SI" dirty="0" smtClean="0"/>
              <a:t>Pregled s pomočjo ankete o biotski raznovrstnosti.</a:t>
            </a:r>
            <a:endParaRPr lang="en-GB" dirty="0" smtClean="0"/>
          </a:p>
          <a:p>
            <a:pPr lvl="1"/>
            <a:r>
              <a:rPr lang="sl-SI" dirty="0" smtClean="0"/>
              <a:t>Zemljevid habitata.</a:t>
            </a:r>
            <a:endParaRPr lang="en-GB" dirty="0" smtClean="0"/>
          </a:p>
          <a:p>
            <a:r>
              <a:rPr lang="sl-SI" sz="1600" dirty="0" smtClean="0"/>
              <a:t>Tretji korak </a:t>
            </a:r>
            <a:r>
              <a:rPr lang="en-GB" sz="1600" dirty="0" smtClean="0"/>
              <a:t>–</a:t>
            </a:r>
            <a:r>
              <a:rPr lang="en-GB" sz="1600" b="1" dirty="0" smtClean="0"/>
              <a:t> </a:t>
            </a:r>
            <a:r>
              <a:rPr lang="sl-SI" sz="1600" b="1" dirty="0" smtClean="0"/>
              <a:t>Ukrep</a:t>
            </a:r>
            <a:endParaRPr lang="en-GB" sz="1600" b="1" dirty="0" smtClean="0"/>
          </a:p>
          <a:p>
            <a:pPr lvl="1"/>
            <a:r>
              <a:rPr lang="sl-SI" dirty="0" smtClean="0"/>
              <a:t>Povečanje ravni zavedanja.</a:t>
            </a:r>
            <a:endParaRPr lang="en-GB" dirty="0" smtClean="0"/>
          </a:p>
          <a:p>
            <a:pPr lvl="1"/>
            <a:r>
              <a:rPr lang="sl-SI" dirty="0" smtClean="0"/>
              <a:t>Povečanje števila (če je mogoče) avtohtonih vrst in vrstne pestrosti v okolici šole.</a:t>
            </a:r>
            <a:endParaRPr lang="en-IE" dirty="0" smtClean="0"/>
          </a:p>
          <a:p>
            <a:r>
              <a:rPr lang="sl-SI" sz="1600" dirty="0" smtClean="0"/>
              <a:t>Četrti korak </a:t>
            </a:r>
            <a:r>
              <a:rPr lang="en-IE" sz="1600" dirty="0" smtClean="0"/>
              <a:t>– </a:t>
            </a:r>
            <a:r>
              <a:rPr lang="sl-SI" sz="1600" b="1" dirty="0" smtClean="0"/>
              <a:t>Spremljanje in vrednotenje</a:t>
            </a:r>
            <a:endParaRPr lang="en-IE" sz="1600" b="1" dirty="0" smtClean="0"/>
          </a:p>
          <a:p>
            <a:pPr lvl="1"/>
            <a:r>
              <a:rPr lang="sl-SI" dirty="0" smtClean="0"/>
              <a:t>Ovrednotiti je potrebno stopnjo ozaveščenosti, s ponovno proučitvijo ankete o biodiverziteti, ki je bila opravljena na začetku leta.</a:t>
            </a:r>
            <a:endParaRPr lang="en-IE" dirty="0" smtClean="0"/>
          </a:p>
          <a:p>
            <a:pPr lvl="1"/>
            <a:r>
              <a:rPr lang="sl-SI" dirty="0" smtClean="0"/>
              <a:t>Oceniti je treba napredek pri praktičnih izboljšavah.</a:t>
            </a:r>
            <a:endParaRPr lang="en-IE" dirty="0" smtClean="0"/>
          </a:p>
          <a:p>
            <a:r>
              <a:rPr lang="sl-SI" sz="1600" dirty="0" smtClean="0"/>
              <a:t>Peti korak - </a:t>
            </a:r>
            <a:r>
              <a:rPr lang="sl-SI" sz="1600" b="1" dirty="0" smtClean="0"/>
              <a:t>Poročanje</a:t>
            </a:r>
            <a:endParaRPr lang="en-IE" sz="1600" b="1" dirty="0" smtClean="0"/>
          </a:p>
          <a:p>
            <a:pPr lvl="1"/>
            <a:r>
              <a:rPr lang="sl-SI" dirty="0" smtClean="0"/>
              <a:t>Šole o napredku poročajo NO.</a:t>
            </a:r>
            <a:endParaRPr lang="en-IE" dirty="0" smtClean="0"/>
          </a:p>
          <a:p>
            <a:pPr lvl="1"/>
            <a:r>
              <a:rPr lang="sl-SI" dirty="0" smtClean="0"/>
              <a:t>NO odda skupno poročilo FEE.</a:t>
            </a:r>
            <a:endParaRPr lang="en-GB" dirty="0"/>
          </a:p>
          <a:p>
            <a:pPr lvl="1"/>
            <a:endParaRPr lang="en-GB" dirty="0"/>
          </a:p>
          <a:p>
            <a:pPr lvl="1"/>
            <a:endParaRPr lang="en-GB" dirty="0"/>
          </a:p>
        </p:txBody>
      </p:sp>
    </p:spTree>
    <p:extLst>
      <p:ext uri="{BB962C8B-B14F-4D97-AF65-F5344CB8AC3E}">
        <p14:creationId xmlns:p14="http://schemas.microsoft.com/office/powerpoint/2010/main" val="666779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altLang="en-US" dirty="0" smtClean="0">
                <a:cs typeface="Tahoma" panose="020B0604030504040204" pitchFamily="34" charset="0"/>
              </a:rPr>
              <a:t>Ključnega pomena je ozaveščanje</a:t>
            </a:r>
            <a:r>
              <a:rPr lang="en-IE" altLang="en-US" dirty="0" smtClean="0">
                <a:cs typeface="Tahoma" panose="020B0604030504040204" pitchFamily="34" charset="0"/>
              </a:rPr>
              <a:t>!</a:t>
            </a:r>
            <a:r>
              <a:rPr lang="en-IE" altLang="en-US" dirty="0"/>
              <a:t/>
            </a:r>
            <a:br>
              <a:rPr lang="en-IE" altLang="en-US" dirty="0"/>
            </a:br>
            <a:endParaRPr lang="en-GB" dirty="0"/>
          </a:p>
        </p:txBody>
      </p:sp>
      <p:sp>
        <p:nvSpPr>
          <p:cNvPr id="3" name="Content Placeholder 2"/>
          <p:cNvSpPr>
            <a:spLocks noGrp="1"/>
          </p:cNvSpPr>
          <p:nvPr>
            <p:ph idx="1"/>
          </p:nvPr>
        </p:nvSpPr>
        <p:spPr>
          <a:xfrm>
            <a:off x="2576513" y="1435100"/>
            <a:ext cx="8915400" cy="4247522"/>
          </a:xfrm>
        </p:spPr>
        <p:txBody>
          <a:bodyPr>
            <a:normAutofit/>
          </a:bodyPr>
          <a:lstStyle/>
          <a:p>
            <a:r>
              <a:rPr lang="sl-SI" sz="2400" dirty="0" smtClean="0"/>
              <a:t>Dvignite zavest o biotski raznovrstnosti in njenem pomenu med učenci in zaposlenimi ter pokažite napredek, ki ste ga dosegli.</a:t>
            </a:r>
            <a:endParaRPr lang="en-GB" sz="2400" dirty="0"/>
          </a:p>
        </p:txBody>
      </p:sp>
      <p:graphicFrame>
        <p:nvGraphicFramePr>
          <p:cNvPr id="6" name="Chart 3"/>
          <p:cNvGraphicFramePr>
            <a:graphicFrameLocks/>
          </p:cNvGraphicFramePr>
          <p:nvPr>
            <p:extLst>
              <p:ext uri="{D42A27DB-BD31-4B8C-83A1-F6EECF244321}">
                <p14:modId xmlns:p14="http://schemas.microsoft.com/office/powerpoint/2010/main" val="994830545"/>
              </p:ext>
            </p:extLst>
          </p:nvPr>
        </p:nvGraphicFramePr>
        <p:xfrm>
          <a:off x="3152775" y="2638425"/>
          <a:ext cx="3581400" cy="3154363"/>
        </p:xfrm>
        <a:graphic>
          <a:graphicData uri="http://schemas.openxmlformats.org/presentationml/2006/ole">
            <mc:AlternateContent xmlns:mc="http://schemas.openxmlformats.org/markup-compatibility/2006">
              <mc:Choice xmlns:v="urn:schemas-microsoft-com:vml" Requires="v">
                <p:oleObj spid="_x0000_s1046" name="Worksheet" r:id="rId3" imgW="3581306" imgH="3152824" progId="Excel.Sheet.8">
                  <p:embed/>
                </p:oleObj>
              </mc:Choice>
              <mc:Fallback>
                <p:oleObj name="Worksheet" r:id="rId3" imgW="3581306" imgH="3152824" progId="Excel.Sheet.8">
                  <p:embed/>
                  <p:pic>
                    <p:nvPicPr>
                      <p:cNvPr id="0"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2638425"/>
                        <a:ext cx="3581400" cy="315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3131389" y="5943600"/>
            <a:ext cx="4019909" cy="369332"/>
          </a:xfrm>
          <a:prstGeom prst="rect">
            <a:avLst/>
          </a:prstGeom>
          <a:noFill/>
        </p:spPr>
        <p:txBody>
          <a:bodyPr wrap="square" rtlCol="0">
            <a:spAutoFit/>
          </a:bodyPr>
          <a:lstStyle/>
          <a:p>
            <a:r>
              <a:rPr lang="en-GB" dirty="0" smtClean="0"/>
              <a:t>% </a:t>
            </a:r>
            <a:r>
              <a:rPr lang="sl-SI" dirty="0" smtClean="0"/>
              <a:t>povečanja ravni zavedanja</a:t>
            </a:r>
            <a:endParaRPr lang="en-GB" dirty="0"/>
          </a:p>
        </p:txBody>
      </p:sp>
    </p:spTree>
    <p:extLst>
      <p:ext uri="{BB962C8B-B14F-4D97-AF65-F5344CB8AC3E}">
        <p14:creationId xmlns:p14="http://schemas.microsoft.com/office/powerpoint/2010/main" val="2613174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Drugi korak </a:t>
            </a:r>
            <a:r>
              <a:rPr lang="en-GB" dirty="0" smtClean="0"/>
              <a:t>– </a:t>
            </a:r>
            <a:r>
              <a:rPr lang="sl-SI" dirty="0" smtClean="0"/>
              <a:t>Pregled</a:t>
            </a:r>
            <a:r>
              <a:rPr lang="en-GB" dirty="0" smtClean="0"/>
              <a:t> </a:t>
            </a:r>
            <a:endParaRPr lang="en-GB" dirty="0"/>
          </a:p>
        </p:txBody>
      </p:sp>
      <p:sp>
        <p:nvSpPr>
          <p:cNvPr id="3" name="Content Placeholder 2"/>
          <p:cNvSpPr>
            <a:spLocks noGrp="1"/>
          </p:cNvSpPr>
          <p:nvPr>
            <p:ph idx="1"/>
          </p:nvPr>
        </p:nvSpPr>
        <p:spPr/>
        <p:txBody>
          <a:bodyPr>
            <a:normAutofit/>
          </a:bodyPr>
          <a:lstStyle/>
          <a:p>
            <a:r>
              <a:rPr lang="sl-SI" sz="2400" b="1" dirty="0" smtClean="0"/>
              <a:t>Anketa</a:t>
            </a:r>
            <a:r>
              <a:rPr lang="sl-SI" sz="2400" dirty="0" smtClean="0"/>
              <a:t> o biotski raznovrstnosti.</a:t>
            </a:r>
            <a:endParaRPr lang="en-GB" sz="2400" dirty="0" smtClean="0"/>
          </a:p>
          <a:p>
            <a:r>
              <a:rPr lang="sl-SI" sz="2400" b="1" dirty="0" smtClean="0"/>
              <a:t>Zemljevid habitata </a:t>
            </a:r>
            <a:r>
              <a:rPr lang="sl-SI" sz="2400" dirty="0" smtClean="0"/>
              <a:t>okolice šole/vrtca in beleženje prisotnih vrst.</a:t>
            </a:r>
            <a:endParaRPr lang="en-GB" sz="2400" dirty="0"/>
          </a:p>
        </p:txBody>
      </p:sp>
    </p:spTree>
    <p:extLst>
      <p:ext uri="{BB962C8B-B14F-4D97-AF65-F5344CB8AC3E}">
        <p14:creationId xmlns:p14="http://schemas.microsoft.com/office/powerpoint/2010/main" val="1433599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349500" y="220663"/>
            <a:ext cx="8953500" cy="571500"/>
          </a:xfrm>
          <a:prstGeom prst="rect">
            <a:avLst/>
          </a:prstGeom>
          <a:solidFill>
            <a:srgbClr val="00AF3F"/>
          </a:solidFill>
        </p:spPr>
        <p:txBody>
          <a:bodyPr/>
          <a:lstStyle/>
          <a:p>
            <a:pPr algn="ctr">
              <a:tabLst>
                <a:tab pos="536575" algn="l"/>
              </a:tabLst>
            </a:pPr>
            <a:r>
              <a:rPr lang="sl-SI" sz="2800" b="1" dirty="0" smtClean="0">
                <a:solidFill>
                  <a:schemeClr val="bg1"/>
                </a:solidFill>
                <a:effectLst>
                  <a:outerShdw blurRad="38100" dist="38100" dir="2700000" algn="tl">
                    <a:srgbClr val="000000"/>
                  </a:outerShdw>
                </a:effectLst>
                <a:cs typeface="Arial" charset="0"/>
              </a:rPr>
              <a:t>Progam LEAF – Znanje o gozdovih</a:t>
            </a:r>
            <a:endParaRPr lang="sl-SI" sz="2800" b="1" dirty="0">
              <a:solidFill>
                <a:schemeClr val="bg1"/>
              </a:solidFill>
              <a:effectLst>
                <a:outerShdw blurRad="38100" dist="38100" dir="2700000" algn="tl">
                  <a:srgbClr val="000000"/>
                </a:outerShdw>
              </a:effectLst>
              <a:cs typeface="Arial" charset="0"/>
            </a:endParaRPr>
          </a:p>
        </p:txBody>
      </p:sp>
      <p:pic>
        <p:nvPicPr>
          <p:cNvPr id="7"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3175" y="966598"/>
            <a:ext cx="7616725" cy="5713602"/>
          </a:xfrm>
          <a:prstGeom prst="rect">
            <a:avLst/>
          </a:prstGeom>
        </p:spPr>
      </p:pic>
      <p:grpSp>
        <p:nvGrpSpPr>
          <p:cNvPr id="10" name="Skupina 9"/>
          <p:cNvGrpSpPr/>
          <p:nvPr/>
        </p:nvGrpSpPr>
        <p:grpSpPr>
          <a:xfrm>
            <a:off x="0" y="0"/>
            <a:ext cx="2055813" cy="6858000"/>
            <a:chOff x="0" y="0"/>
            <a:chExt cx="2055813" cy="6858000"/>
          </a:xfrm>
        </p:grpSpPr>
        <p:grpSp>
          <p:nvGrpSpPr>
            <p:cNvPr id="2" name="Skupina 1"/>
            <p:cNvGrpSpPr>
              <a:grpSpLocks/>
            </p:cNvGrpSpPr>
            <p:nvPr/>
          </p:nvGrpSpPr>
          <p:grpSpPr bwMode="auto">
            <a:xfrm>
              <a:off x="0" y="0"/>
              <a:ext cx="1129236" cy="6858000"/>
              <a:chOff x="214282" y="144000"/>
              <a:chExt cx="1032546" cy="6475894"/>
            </a:xfrm>
          </p:grpSpPr>
          <p:sp>
            <p:nvSpPr>
              <p:cNvPr id="5" name="Pravokotnik 4"/>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3" name="Picture 0" descr="Ekosola_marec_2011-1.jpg"/>
              <p:cNvPicPr>
                <a:picLocks noChangeAspect="1" noChangeArrowheads="1"/>
              </p:cNvPicPr>
              <p:nvPr/>
            </p:nvPicPr>
            <p:blipFill>
              <a:blip r:embed="rId3" cstate="email"/>
              <a:srcRect/>
              <a:stretch>
                <a:fillRect/>
              </a:stretch>
            </p:blipFill>
            <p:spPr bwMode="auto">
              <a:xfrm>
                <a:off x="214282" y="144000"/>
                <a:ext cx="1000132" cy="1285884"/>
              </a:xfrm>
              <a:prstGeom prst="rect">
                <a:avLst/>
              </a:prstGeom>
              <a:noFill/>
              <a:ln w="9525">
                <a:noFill/>
                <a:miter lim="800000"/>
                <a:headEnd/>
                <a:tailEnd/>
              </a:ln>
            </p:spPr>
          </p:pic>
          <p:pic>
            <p:nvPicPr>
              <p:cNvPr id="4" name="Slika 3" descr="Logo DOVES - velik"/>
              <p:cNvPicPr>
                <a:picLocks noChangeAspect="1"/>
              </p:cNvPicPr>
              <p:nvPr/>
            </p:nvPicPr>
            <p:blipFill>
              <a:blip r:embed="rId4" cstate="email"/>
              <a:srcRect/>
              <a:stretch>
                <a:fillRect/>
              </a:stretch>
            </p:blipFill>
            <p:spPr bwMode="auto">
              <a:xfrm>
                <a:off x="214282" y="5360692"/>
                <a:ext cx="1032546" cy="1259202"/>
              </a:xfrm>
              <a:prstGeom prst="rect">
                <a:avLst/>
              </a:prstGeom>
              <a:noFill/>
              <a:ln w="9525">
                <a:noFill/>
                <a:miter lim="800000"/>
                <a:headEnd/>
                <a:tailEnd/>
              </a:ln>
            </p:spPr>
          </p:pic>
        </p:grpSp>
        <p:pic>
          <p:nvPicPr>
            <p:cNvPr id="8" name="Picture 2" descr="Znanje o gozdovih"/>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5427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Anketa o biotski raznovrstnosti </a:t>
            </a:r>
            <a:r>
              <a:rPr lang="en-GB" dirty="0" smtClean="0"/>
              <a:t>(5-6</a:t>
            </a:r>
            <a:r>
              <a:rPr lang="sl-SI" dirty="0" smtClean="0"/>
              <a:t> let</a:t>
            </a:r>
            <a:r>
              <a:rPr lang="en-GB" dirty="0" smtClean="0"/>
              <a:t>)</a:t>
            </a:r>
            <a:endParaRPr lang="en-GB" dirty="0"/>
          </a:p>
        </p:txBody>
      </p:sp>
      <p:pic>
        <p:nvPicPr>
          <p:cNvPr id="48129" name="Picture 1"/>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307097" y="1663700"/>
            <a:ext cx="6229374" cy="4349750"/>
          </a:xfrm>
          <a:prstGeom prst="rect">
            <a:avLst/>
          </a:prstGeom>
          <a:noFill/>
          <a:ln w="9525">
            <a:noFill/>
            <a:miter lim="800000"/>
            <a:headEnd/>
            <a:tailEnd/>
          </a:ln>
        </p:spPr>
      </p:pic>
    </p:spTree>
    <p:extLst>
      <p:ext uri="{BB962C8B-B14F-4D97-AF65-F5344CB8AC3E}">
        <p14:creationId xmlns:p14="http://schemas.microsoft.com/office/powerpoint/2010/main" val="2935927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Anketa o biotski raznovrstnosti</a:t>
            </a:r>
            <a:r>
              <a:rPr lang="en-GB" dirty="0" smtClean="0"/>
              <a:t>(6-7</a:t>
            </a:r>
            <a:r>
              <a:rPr lang="sl-SI" dirty="0" smtClean="0"/>
              <a:t>let</a:t>
            </a:r>
            <a:r>
              <a:rPr lang="en-GB" dirty="0" smtClean="0"/>
              <a:t>)</a:t>
            </a:r>
            <a:endParaRPr lang="en-GB" dirty="0"/>
          </a:p>
        </p:txBody>
      </p:sp>
      <p:pic>
        <p:nvPicPr>
          <p:cNvPr id="47105" name="Picture 1"/>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882900" y="1435100"/>
            <a:ext cx="6862352" cy="4845050"/>
          </a:xfrm>
          <a:prstGeom prst="rect">
            <a:avLst/>
          </a:prstGeom>
          <a:noFill/>
          <a:ln w="9525">
            <a:noFill/>
            <a:miter lim="800000"/>
            <a:headEnd/>
            <a:tailEnd/>
          </a:ln>
        </p:spPr>
      </p:pic>
    </p:spTree>
    <p:extLst>
      <p:ext uri="{BB962C8B-B14F-4D97-AF65-F5344CB8AC3E}">
        <p14:creationId xmlns:p14="http://schemas.microsoft.com/office/powerpoint/2010/main" val="888572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Anketa o biotski raznovrstnosti Navodila</a:t>
            </a:r>
            <a:endParaRPr lang="en-GB" dirty="0"/>
          </a:p>
        </p:txBody>
      </p:sp>
      <p:pic>
        <p:nvPicPr>
          <p:cNvPr id="46081" name="Picture 1"/>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023714" y="2133600"/>
            <a:ext cx="8046397" cy="3778250"/>
          </a:xfrm>
          <a:prstGeom prst="rect">
            <a:avLst/>
          </a:prstGeom>
          <a:noFill/>
          <a:ln w="9525">
            <a:noFill/>
            <a:miter lim="800000"/>
            <a:headEnd/>
            <a:tailEnd/>
          </a:ln>
        </p:spPr>
      </p:pic>
    </p:spTree>
    <p:extLst>
      <p:ext uri="{BB962C8B-B14F-4D97-AF65-F5344CB8AC3E}">
        <p14:creationId xmlns:p14="http://schemas.microsoft.com/office/powerpoint/2010/main" val="3674891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Raznolikost habitata</a:t>
            </a:r>
            <a:endParaRPr lang="en-GB" dirty="0"/>
          </a:p>
        </p:txBody>
      </p:sp>
      <p:sp>
        <p:nvSpPr>
          <p:cNvPr id="3" name="Content Placeholder 2"/>
          <p:cNvSpPr>
            <a:spLocks noGrp="1"/>
          </p:cNvSpPr>
          <p:nvPr>
            <p:ph idx="1"/>
          </p:nvPr>
        </p:nvSpPr>
        <p:spPr>
          <a:xfrm>
            <a:off x="2614612" y="1689100"/>
            <a:ext cx="8915400" cy="3777622"/>
          </a:xfrm>
        </p:spPr>
        <p:txBody>
          <a:bodyPr>
            <a:noAutofit/>
          </a:bodyPr>
          <a:lstStyle/>
          <a:p>
            <a:r>
              <a:rPr lang="sl-SI" sz="2400" dirty="0" smtClean="0"/>
              <a:t>Celinske vode in mokrišča</a:t>
            </a:r>
            <a:endParaRPr lang="en-GB" sz="2400" dirty="0" smtClean="0"/>
          </a:p>
          <a:p>
            <a:r>
              <a:rPr lang="sl-SI" sz="2400" dirty="0" smtClean="0"/>
              <a:t>Marine in obala</a:t>
            </a:r>
            <a:endParaRPr lang="en-GB" sz="2400" dirty="0" smtClean="0"/>
          </a:p>
          <a:p>
            <a:r>
              <a:rPr lang="sl-SI" sz="2400" dirty="0" smtClean="0"/>
              <a:t>Gozd</a:t>
            </a:r>
            <a:endParaRPr lang="en-GB" sz="2400" dirty="0" smtClean="0"/>
          </a:p>
          <a:p>
            <a:r>
              <a:rPr lang="sl-SI" sz="2400" dirty="0" smtClean="0"/>
              <a:t>Travišča</a:t>
            </a:r>
            <a:endParaRPr lang="en-GB" sz="2400" dirty="0" smtClean="0"/>
          </a:p>
          <a:p>
            <a:r>
              <a:rPr lang="sl-SI" sz="2400" dirty="0" smtClean="0"/>
              <a:t>Živa meja</a:t>
            </a:r>
            <a:endParaRPr lang="en-GB" sz="2400" dirty="0" smtClean="0"/>
          </a:p>
          <a:p>
            <a:r>
              <a:rPr lang="sl-SI" sz="2400" dirty="0" smtClean="0"/>
              <a:t>Kmetijske površine</a:t>
            </a:r>
            <a:endParaRPr lang="en-GB" sz="2400" dirty="0" smtClean="0"/>
          </a:p>
          <a:p>
            <a:r>
              <a:rPr lang="sl-SI" sz="2400" dirty="0" smtClean="0"/>
              <a:t>Gore</a:t>
            </a:r>
            <a:endParaRPr lang="en-GB" sz="2400" dirty="0" smtClean="0"/>
          </a:p>
          <a:p>
            <a:r>
              <a:rPr lang="sl-SI" sz="2400" dirty="0" smtClean="0"/>
              <a:t>Mesta in vasi</a:t>
            </a:r>
            <a:endParaRPr lang="en-GB" sz="2400" dirty="0"/>
          </a:p>
        </p:txBody>
      </p:sp>
      <p:pic>
        <p:nvPicPr>
          <p:cNvPr id="4" name="Picture 8" descr="C:\Documents and Settings\AN Taisce\My Documents\My Pictures\Random Pics\Phone pics\Image003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76798" y="4416726"/>
            <a:ext cx="1827364" cy="2434794"/>
          </a:xfrm>
          <a:prstGeom prst="rect">
            <a:avLst/>
          </a:prstGeom>
          <a:ln>
            <a:noFill/>
          </a:ln>
          <a:effectLst>
            <a:softEdge rad="112500"/>
          </a:effectLst>
        </p:spPr>
      </p:pic>
      <p:pic>
        <p:nvPicPr>
          <p:cNvPr id="5" name="Picture 6" descr="C:\Documents and Settings\AN Taisce\My Documents\My Pictures\Random Pics\Sandy Cove W.Cork6 (Sma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89093" y="3859954"/>
            <a:ext cx="2455072" cy="1842106"/>
          </a:xfrm>
          <a:prstGeom prst="rect">
            <a:avLst/>
          </a:prstGeom>
          <a:ln>
            <a:noFill/>
          </a:ln>
          <a:effectLst>
            <a:softEdge rad="112500"/>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3622" y="1960149"/>
            <a:ext cx="1842433" cy="2456577"/>
          </a:xfrm>
          <a:prstGeom prst="rect">
            <a:avLst/>
          </a:prstGeom>
          <a:ln>
            <a:noFill/>
          </a:ln>
          <a:effectLst>
            <a:softEdge rad="112500"/>
          </a:effectLst>
        </p:spPr>
      </p:pic>
    </p:spTree>
    <p:extLst>
      <p:ext uri="{BB962C8B-B14F-4D97-AF65-F5344CB8AC3E}">
        <p14:creationId xmlns:p14="http://schemas.microsoft.com/office/powerpoint/2010/main" val="1144100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Kartiranje habitata</a:t>
            </a:r>
            <a:endParaRPr lang="en-GB" dirty="0"/>
          </a:p>
        </p:txBody>
      </p:sp>
      <p:sp>
        <p:nvSpPr>
          <p:cNvPr id="3" name="Content Placeholder 2"/>
          <p:cNvSpPr>
            <a:spLocks noGrp="1"/>
          </p:cNvSpPr>
          <p:nvPr>
            <p:ph idx="1"/>
          </p:nvPr>
        </p:nvSpPr>
        <p:spPr/>
        <p:txBody>
          <a:bodyPr>
            <a:normAutofit/>
          </a:bodyPr>
          <a:lstStyle/>
          <a:p>
            <a:r>
              <a:rPr lang="sl-SI" sz="2400" dirty="0" smtClean="0"/>
              <a:t>Zemljevid habitata prikazuje geografsko porazdelitev različnih habitatov znotraj določenega območja</a:t>
            </a:r>
            <a:r>
              <a:rPr lang="en-GB" sz="2400" dirty="0" smtClean="0"/>
              <a:t>. </a:t>
            </a:r>
          </a:p>
          <a:p>
            <a:r>
              <a:rPr lang="sl-SI" sz="2400" dirty="0" smtClean="0"/>
              <a:t>Kaj je namen kartiranja habitatov?</a:t>
            </a:r>
            <a:endParaRPr lang="en-GB" sz="2400" dirty="0" smtClean="0"/>
          </a:p>
          <a:p>
            <a:pPr lvl="1"/>
            <a:r>
              <a:rPr lang="sl-SI" sz="2400" dirty="0" smtClean="0"/>
              <a:t>Povečanje stopnje biotske raznovrstnosti.</a:t>
            </a:r>
            <a:endParaRPr lang="en-GB" sz="2400" dirty="0" smtClean="0"/>
          </a:p>
          <a:p>
            <a:pPr lvl="1"/>
            <a:r>
              <a:rPr lang="sl-SI" sz="2400" dirty="0" smtClean="0"/>
              <a:t>Pomoč pri zaščiti območja/prisotnih vrst.</a:t>
            </a:r>
            <a:endParaRPr lang="en-GB" sz="2400" dirty="0" smtClean="0"/>
          </a:p>
          <a:p>
            <a:pPr lvl="1"/>
            <a:r>
              <a:rPr lang="sl-SI" sz="2400" dirty="0" smtClean="0"/>
              <a:t>Spodbuditi zanimanje.</a:t>
            </a:r>
            <a:endParaRPr lang="en-GB" sz="2400" dirty="0" smtClean="0"/>
          </a:p>
          <a:p>
            <a:pPr lvl="1"/>
            <a:endParaRPr lang="en-GB" sz="2400" dirty="0" smtClean="0"/>
          </a:p>
          <a:p>
            <a:endParaRPr lang="en-GB" sz="2400" dirty="0"/>
          </a:p>
        </p:txBody>
      </p:sp>
    </p:spTree>
    <p:extLst>
      <p:ext uri="{BB962C8B-B14F-4D97-AF65-F5344CB8AC3E}">
        <p14:creationId xmlns:p14="http://schemas.microsoft.com/office/powerpoint/2010/main" val="490798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Primeri</a:t>
            </a:r>
            <a:endParaRPr lang="en-GB" dirty="0"/>
          </a:p>
        </p:txBody>
      </p:sp>
      <p:pic>
        <p:nvPicPr>
          <p:cNvPr id="4" name="Picture 2" descr="C:\Users\rboyle\Documents\Biodiversity Theme\lyn\00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497019" y="1973845"/>
            <a:ext cx="2845824" cy="3792846"/>
          </a:xfrm>
          <a:prstGeom prst="rect">
            <a:avLst/>
          </a:prstGeom>
          <a:ln>
            <a:noFill/>
          </a:ln>
          <a:effectLst>
            <a:softEdge rad="112500"/>
          </a:effectLst>
        </p:spPr>
      </p:pic>
      <p:pic>
        <p:nvPicPr>
          <p:cNvPr id="5" name="Picture 1" descr="http://www.visitcenarth.co.uk/images/web%20trail%20map.jpg"/>
          <p:cNvPicPr>
            <a:picLocks noChangeAspect="1" noChangeArrowheads="1"/>
          </p:cNvPicPr>
          <p:nvPr/>
        </p:nvPicPr>
        <p:blipFill>
          <a:blip r:embed="rId3" cstate="print"/>
          <a:srcRect/>
          <a:stretch>
            <a:fillRect/>
          </a:stretch>
        </p:blipFill>
        <p:spPr>
          <a:xfrm>
            <a:off x="2592925" y="3135133"/>
            <a:ext cx="5472773" cy="2755903"/>
          </a:xfrm>
          <a:prstGeom prst="rect">
            <a:avLst/>
          </a:prstGeom>
          <a:ln>
            <a:noFill/>
          </a:ln>
          <a:effectLst>
            <a:softEdge rad="112500"/>
          </a:effectLst>
        </p:spPr>
      </p:pic>
      <p:sp>
        <p:nvSpPr>
          <p:cNvPr id="6" name="TextBox 5"/>
          <p:cNvSpPr txBox="1"/>
          <p:nvPr/>
        </p:nvSpPr>
        <p:spPr>
          <a:xfrm>
            <a:off x="2176365" y="2708905"/>
            <a:ext cx="6264857" cy="369332"/>
          </a:xfrm>
          <a:prstGeom prst="rect">
            <a:avLst/>
          </a:prstGeom>
          <a:noFill/>
        </p:spPr>
        <p:txBody>
          <a:bodyPr wrap="none" rtlCol="0">
            <a:spAutoFit/>
          </a:bodyPr>
          <a:lstStyle/>
          <a:p>
            <a:r>
              <a:rPr lang="sl-SI" dirty="0" smtClean="0"/>
              <a:t>Zemljevid, ki spodbuja k ogledu določenega območja</a:t>
            </a:r>
            <a:endParaRPr lang="en-GB" dirty="0"/>
          </a:p>
        </p:txBody>
      </p:sp>
      <p:sp>
        <p:nvSpPr>
          <p:cNvPr id="7" name="TextBox 6"/>
          <p:cNvSpPr txBox="1"/>
          <p:nvPr/>
        </p:nvSpPr>
        <p:spPr>
          <a:xfrm>
            <a:off x="8497019" y="1327514"/>
            <a:ext cx="3007593" cy="646331"/>
          </a:xfrm>
          <a:prstGeom prst="rect">
            <a:avLst/>
          </a:prstGeom>
          <a:noFill/>
        </p:spPr>
        <p:txBody>
          <a:bodyPr wrap="square" rtlCol="0">
            <a:spAutoFit/>
          </a:bodyPr>
          <a:lstStyle/>
          <a:p>
            <a:r>
              <a:rPr lang="sl-SI" dirty="0" smtClean="0"/>
              <a:t>Zemljevid, ki prikazuje zaščitena območja</a:t>
            </a:r>
            <a:endParaRPr lang="en-GB" dirty="0"/>
          </a:p>
        </p:txBody>
      </p:sp>
    </p:spTree>
    <p:extLst>
      <p:ext uri="{BB962C8B-B14F-4D97-AF65-F5344CB8AC3E}">
        <p14:creationId xmlns:p14="http://schemas.microsoft.com/office/powerpoint/2010/main" val="1595723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Priprava</a:t>
            </a:r>
            <a:endParaRPr lang="en-GB" dirty="0"/>
          </a:p>
        </p:txBody>
      </p:sp>
      <p:sp>
        <p:nvSpPr>
          <p:cNvPr id="3" name="Content Placeholder 2"/>
          <p:cNvSpPr>
            <a:spLocks noGrp="1"/>
          </p:cNvSpPr>
          <p:nvPr>
            <p:ph idx="1"/>
          </p:nvPr>
        </p:nvSpPr>
        <p:spPr/>
        <p:txBody>
          <a:bodyPr>
            <a:normAutofit/>
          </a:bodyPr>
          <a:lstStyle/>
          <a:p>
            <a:r>
              <a:rPr lang="sl-SI" sz="2400" dirty="0" smtClean="0"/>
              <a:t>Kako veliko območje boste kartirali</a:t>
            </a:r>
            <a:r>
              <a:rPr lang="en-GB" sz="2400" dirty="0" smtClean="0"/>
              <a:t>?</a:t>
            </a:r>
          </a:p>
          <a:p>
            <a:r>
              <a:rPr lang="sl-SI" sz="2400" dirty="0" smtClean="0"/>
              <a:t>Kako podrobno boste kartirali območje</a:t>
            </a:r>
            <a:r>
              <a:rPr lang="en-GB" sz="2400" dirty="0" smtClean="0"/>
              <a:t>?</a:t>
            </a:r>
          </a:p>
          <a:p>
            <a:r>
              <a:rPr lang="sl-SI" sz="2400" dirty="0" smtClean="0"/>
              <a:t>Kakšna sredstva imate na voljo</a:t>
            </a:r>
            <a:r>
              <a:rPr lang="en-GB" sz="2400" dirty="0" smtClean="0"/>
              <a:t>(</a:t>
            </a:r>
            <a:r>
              <a:rPr lang="sl-SI" sz="2400" dirty="0" smtClean="0"/>
              <a:t>čas</a:t>
            </a:r>
            <a:r>
              <a:rPr lang="en-GB" sz="2400" dirty="0" smtClean="0"/>
              <a:t>/</a:t>
            </a:r>
            <a:r>
              <a:rPr lang="sl-SI" sz="2400" dirty="0" smtClean="0"/>
              <a:t>denar</a:t>
            </a:r>
            <a:r>
              <a:rPr lang="en-GB" sz="2400" dirty="0" smtClean="0"/>
              <a:t>/</a:t>
            </a:r>
            <a:r>
              <a:rPr lang="sl-SI" sz="2400" dirty="0" smtClean="0"/>
              <a:t>material/podatki</a:t>
            </a:r>
            <a:r>
              <a:rPr lang="en-GB" sz="2400" dirty="0" smtClean="0"/>
              <a:t>)?</a:t>
            </a:r>
          </a:p>
          <a:p>
            <a:r>
              <a:rPr lang="sl-SI" sz="2400" dirty="0" smtClean="0"/>
              <a:t>Biološki in fizikalni parametri</a:t>
            </a:r>
            <a:r>
              <a:rPr lang="en-GB" sz="2400" dirty="0" smtClean="0"/>
              <a:t>?</a:t>
            </a:r>
          </a:p>
          <a:p>
            <a:r>
              <a:rPr lang="sl-SI" sz="2400" dirty="0" smtClean="0"/>
              <a:t>Je območje varno</a:t>
            </a:r>
            <a:r>
              <a:rPr lang="en-GB" sz="2400" dirty="0" smtClean="0"/>
              <a:t>(</a:t>
            </a:r>
            <a:r>
              <a:rPr lang="sl-SI" sz="2400" dirty="0" smtClean="0"/>
              <a:t>npr. brez strupenih rastlin</a:t>
            </a:r>
            <a:r>
              <a:rPr lang="en-GB" sz="2400" dirty="0" smtClean="0"/>
              <a:t>)?</a:t>
            </a:r>
            <a:endParaRPr lang="en-GB" sz="2400" dirty="0"/>
          </a:p>
        </p:txBody>
      </p:sp>
    </p:spTree>
    <p:extLst>
      <p:ext uri="{BB962C8B-B14F-4D97-AF65-F5344CB8AC3E}">
        <p14:creationId xmlns:p14="http://schemas.microsoft.com/office/powerpoint/2010/main" val="1156747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Potreben material</a:t>
            </a:r>
            <a:endParaRPr lang="en-GB" dirty="0"/>
          </a:p>
        </p:txBody>
      </p:sp>
      <p:sp>
        <p:nvSpPr>
          <p:cNvPr id="3" name="Content Placeholder 2"/>
          <p:cNvSpPr>
            <a:spLocks noGrp="1"/>
          </p:cNvSpPr>
          <p:nvPr>
            <p:ph idx="1"/>
          </p:nvPr>
        </p:nvSpPr>
        <p:spPr/>
        <p:txBody>
          <a:bodyPr>
            <a:normAutofit/>
          </a:bodyPr>
          <a:lstStyle/>
          <a:p>
            <a:r>
              <a:rPr lang="sl-SI" sz="2400" dirty="0" smtClean="0"/>
              <a:t>Velik papir za zapiske</a:t>
            </a:r>
            <a:endParaRPr lang="en-GB" sz="2400" dirty="0" smtClean="0"/>
          </a:p>
          <a:p>
            <a:r>
              <a:rPr lang="sl-SI" sz="2400" dirty="0" smtClean="0"/>
              <a:t>Svinčniki, barvice …</a:t>
            </a:r>
            <a:endParaRPr lang="en-GB" sz="2400" dirty="0" smtClean="0"/>
          </a:p>
          <a:p>
            <a:r>
              <a:rPr lang="sl-SI" sz="2400" dirty="0" smtClean="0"/>
              <a:t>Odločite se za kode / simbole, preden začnete kartiranje.</a:t>
            </a:r>
            <a:endParaRPr lang="en-GB" sz="2400" dirty="0" smtClean="0"/>
          </a:p>
          <a:p>
            <a:pPr marL="0" indent="0">
              <a:buNone/>
            </a:pPr>
            <a:endParaRPr lang="en-GB" sz="2400" dirty="0" smtClean="0"/>
          </a:p>
          <a:p>
            <a:pPr marL="0" indent="0">
              <a:buNone/>
            </a:pPr>
            <a:r>
              <a:rPr lang="sl-SI" sz="2400" dirty="0" smtClean="0"/>
              <a:t>Če kartiranje poteka zunaj šolskega okoliša</a:t>
            </a:r>
            <a:endParaRPr lang="en-GB" sz="2400" dirty="0" smtClean="0"/>
          </a:p>
          <a:p>
            <a:r>
              <a:rPr lang="sl-SI" sz="2400" dirty="0" smtClean="0"/>
              <a:t>Lokalni in regionalni zemljevidi za referenco.</a:t>
            </a:r>
            <a:endParaRPr lang="en-GB" sz="2400" dirty="0"/>
          </a:p>
        </p:txBody>
      </p:sp>
    </p:spTree>
    <p:extLst>
      <p:ext uri="{BB962C8B-B14F-4D97-AF65-F5344CB8AC3E}">
        <p14:creationId xmlns:p14="http://schemas.microsoft.com/office/powerpoint/2010/main" val="1421446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Prva možnost </a:t>
            </a:r>
            <a:r>
              <a:rPr lang="en-GB" dirty="0" smtClean="0"/>
              <a:t>– </a:t>
            </a:r>
            <a:r>
              <a:rPr lang="sl-SI" dirty="0" smtClean="0"/>
              <a:t>uporaba</a:t>
            </a:r>
            <a:r>
              <a:rPr lang="en-GB" dirty="0" smtClean="0"/>
              <a:t> Google Maps</a:t>
            </a:r>
            <a:endParaRPr lang="en-GB" dirty="0"/>
          </a:p>
        </p:txBody>
      </p:sp>
      <p:pic>
        <p:nvPicPr>
          <p:cNvPr id="4" name="Picture 10"/>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687816" y="1827362"/>
            <a:ext cx="6800669" cy="413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4248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Druga možnost </a:t>
            </a:r>
            <a:r>
              <a:rPr lang="en-GB" dirty="0" smtClean="0"/>
              <a:t>– </a:t>
            </a:r>
            <a:r>
              <a:rPr lang="sl-SI" dirty="0" smtClean="0"/>
              <a:t>Narišite zemljevid območja in označite meje</a:t>
            </a:r>
            <a:endParaRPr lang="en-GB" dirty="0"/>
          </a:p>
        </p:txBody>
      </p:sp>
      <p:pic>
        <p:nvPicPr>
          <p:cNvPr id="4" name="Picture 5" descr="C:\Users\rboyle\Pictures\My Pictures\Biodiversity\Tahilla,Sneem, Co. Kerry\HM 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751825" y="2002258"/>
            <a:ext cx="6047118" cy="4539970"/>
          </a:xfrm>
          <a:prstGeom prst="rect">
            <a:avLst/>
          </a:prstGeom>
          <a:ln>
            <a:noFill/>
          </a:ln>
          <a:effectLst>
            <a:softEdge rad="112500"/>
          </a:effectLst>
        </p:spPr>
      </p:pic>
    </p:spTree>
    <p:extLst>
      <p:ext uri="{BB962C8B-B14F-4D97-AF65-F5344CB8AC3E}">
        <p14:creationId xmlns:p14="http://schemas.microsoft.com/office/powerpoint/2010/main" val="625799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0" y="0"/>
            <a:ext cx="2055813" cy="6858000"/>
            <a:chOff x="0" y="0"/>
            <a:chExt cx="2055813" cy="6858000"/>
          </a:xfrm>
        </p:grpSpPr>
        <p:grpSp>
          <p:nvGrpSpPr>
            <p:cNvPr id="3" name="Skupina 1"/>
            <p:cNvGrpSpPr>
              <a:grpSpLocks/>
            </p:cNvGrpSpPr>
            <p:nvPr/>
          </p:nvGrpSpPr>
          <p:grpSpPr bwMode="auto">
            <a:xfrm>
              <a:off x="0" y="0"/>
              <a:ext cx="1129236" cy="6858000"/>
              <a:chOff x="214282" y="144000"/>
              <a:chExt cx="1032546" cy="6475894"/>
            </a:xfrm>
          </p:grpSpPr>
          <p:sp>
            <p:nvSpPr>
              <p:cNvPr id="6" name="Pravokotnik 5"/>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8" name="Slika 7"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4"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pic>
        <p:nvPicPr>
          <p:cNvPr id="9" name="Picture 3"/>
          <p:cNvPicPr>
            <a:picLocks noChangeAspect="1"/>
          </p:cNvPicPr>
          <p:nvPr/>
        </p:nvPicPr>
        <p:blipFill rotWithShape="1">
          <a:blip r:embed="rId6" cstate="email">
            <a:extLst>
              <a:ext uri="{28A0092B-C50C-407E-A947-70E740481C1C}">
                <a14:useLocalDpi xmlns:a14="http://schemas.microsoft.com/office/drawing/2010/main"/>
              </a:ext>
            </a:extLst>
          </a:blip>
          <a:srcRect t="19551" b="41250"/>
          <a:stretch/>
        </p:blipFill>
        <p:spPr>
          <a:xfrm>
            <a:off x="2042219" y="0"/>
            <a:ext cx="9390016"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Kartiranje habitata</a:t>
            </a:r>
            <a:endParaRPr lang="en-GB" dirty="0"/>
          </a:p>
        </p:txBody>
      </p:sp>
      <p:sp>
        <p:nvSpPr>
          <p:cNvPr id="3" name="Content Placeholder 2"/>
          <p:cNvSpPr>
            <a:spLocks noGrp="1"/>
          </p:cNvSpPr>
          <p:nvPr>
            <p:ph idx="1"/>
          </p:nvPr>
        </p:nvSpPr>
        <p:spPr>
          <a:xfrm>
            <a:off x="2576512" y="1403950"/>
            <a:ext cx="8915400" cy="4946050"/>
          </a:xfrm>
        </p:spPr>
        <p:txBody>
          <a:bodyPr>
            <a:noAutofit/>
          </a:bodyPr>
          <a:lstStyle/>
          <a:p>
            <a:pPr marL="274320" indent="-274320" defTabSz="457207">
              <a:buClr>
                <a:schemeClr val="bg2">
                  <a:lumMod val="40000"/>
                  <a:lumOff val="60000"/>
                </a:schemeClr>
              </a:buClr>
              <a:buNone/>
              <a:defRPr/>
            </a:pPr>
            <a:r>
              <a:rPr lang="sl-SI" sz="2000" b="1" dirty="0" smtClean="0"/>
              <a:t>V učilnici:</a:t>
            </a:r>
            <a:endParaRPr lang="en-IE" sz="2000" dirty="0"/>
          </a:p>
          <a:p>
            <a:pPr defTabSz="457207">
              <a:buFont typeface="Wingdings" panose="05000000000000000000" pitchFamily="2" charset="2"/>
              <a:buChar char="ü"/>
              <a:defRPr/>
            </a:pPr>
            <a:r>
              <a:rPr lang="sl-SI" sz="2000" dirty="0" smtClean="0"/>
              <a:t>Natisnite / narišite zemljevid območja in označi meje</a:t>
            </a:r>
            <a:endParaRPr lang="en-IE" sz="2000" dirty="0"/>
          </a:p>
          <a:p>
            <a:pPr marL="274320" indent="-274320" defTabSz="457207">
              <a:buClr>
                <a:schemeClr val="bg2">
                  <a:lumMod val="40000"/>
                  <a:lumOff val="60000"/>
                </a:schemeClr>
              </a:buClr>
              <a:buNone/>
              <a:defRPr/>
            </a:pPr>
            <a:endParaRPr lang="en-IE" sz="2000" dirty="0"/>
          </a:p>
          <a:p>
            <a:pPr marL="274320" indent="-274320" defTabSz="457207">
              <a:buClr>
                <a:schemeClr val="bg2">
                  <a:lumMod val="40000"/>
                  <a:lumOff val="60000"/>
                </a:schemeClr>
              </a:buClr>
              <a:buNone/>
              <a:defRPr/>
            </a:pPr>
            <a:r>
              <a:rPr lang="sl-SI" sz="2000" b="1" dirty="0" smtClean="0"/>
              <a:t>Na terenu </a:t>
            </a:r>
            <a:r>
              <a:rPr lang="en-IE" sz="2000" dirty="0" smtClean="0"/>
              <a:t>(</a:t>
            </a:r>
            <a:r>
              <a:rPr lang="sl-SI" sz="2000" dirty="0" smtClean="0"/>
              <a:t>skupinsko delo</a:t>
            </a:r>
            <a:r>
              <a:rPr lang="en-IE" sz="2000" dirty="0" smtClean="0"/>
              <a:t>):</a:t>
            </a:r>
            <a:endParaRPr lang="en-IE" sz="2000" dirty="0"/>
          </a:p>
          <a:p>
            <a:pPr defTabSz="457207">
              <a:buFont typeface="Wingdings" panose="05000000000000000000" pitchFamily="2" charset="2"/>
              <a:buChar char="ü"/>
              <a:defRPr/>
            </a:pPr>
            <a:r>
              <a:rPr lang="sl-SI" sz="2000" dirty="0" smtClean="0"/>
              <a:t>Sprehodite se po celotnem območju, ki ga boste kartirali </a:t>
            </a:r>
            <a:r>
              <a:rPr lang="en-IE" sz="2000" dirty="0" smtClean="0"/>
              <a:t>&amp; </a:t>
            </a:r>
            <a:r>
              <a:rPr lang="sl-SI" sz="2000" dirty="0" smtClean="0"/>
              <a:t>pripravite grob oris habitata.</a:t>
            </a:r>
            <a:endParaRPr lang="en-IE" sz="2000" dirty="0"/>
          </a:p>
          <a:p>
            <a:pPr defTabSz="457207">
              <a:buFont typeface="Wingdings" panose="05000000000000000000" pitchFamily="2" charset="2"/>
              <a:buChar char="ü"/>
              <a:defRPr/>
            </a:pPr>
            <a:r>
              <a:rPr lang="sl-SI" sz="2000" dirty="0" smtClean="0"/>
              <a:t>Razmejite različne enote habitata </a:t>
            </a:r>
            <a:r>
              <a:rPr lang="en-IE" sz="2000" dirty="0" smtClean="0"/>
              <a:t>&amp; </a:t>
            </a:r>
            <a:r>
              <a:rPr lang="sl-SI" sz="2000" dirty="0" smtClean="0"/>
              <a:t>identificirajte jih z uporabo simbolov.</a:t>
            </a:r>
            <a:endParaRPr lang="en-IE" sz="2000" dirty="0"/>
          </a:p>
          <a:p>
            <a:pPr defTabSz="457207">
              <a:buFont typeface="Wingdings" panose="05000000000000000000" pitchFamily="2" charset="2"/>
              <a:buChar char="ü"/>
              <a:defRPr/>
            </a:pPr>
            <a:r>
              <a:rPr lang="sl-SI" sz="2000" dirty="0" smtClean="0"/>
              <a:t>Ugotovite katere dominantne vrste so prisotne (splošno ime vrste).</a:t>
            </a:r>
            <a:endParaRPr lang="en-IE" sz="2000" dirty="0"/>
          </a:p>
          <a:p>
            <a:pPr defTabSz="457207">
              <a:buFont typeface="Wingdings" panose="05000000000000000000" pitchFamily="2" charset="2"/>
              <a:buChar char="ü"/>
              <a:defRPr/>
            </a:pPr>
            <a:r>
              <a:rPr lang="sl-SI" sz="2000" dirty="0" smtClean="0"/>
              <a:t>Dodajte simbole.</a:t>
            </a:r>
            <a:endParaRPr lang="en-IE" sz="2000" dirty="0"/>
          </a:p>
          <a:p>
            <a:pPr defTabSz="457207">
              <a:buFont typeface="Wingdings" panose="05000000000000000000" pitchFamily="2" charset="2"/>
              <a:buChar char="ü"/>
              <a:defRPr/>
            </a:pPr>
            <a:r>
              <a:rPr lang="sl-SI" sz="2000" dirty="0" smtClean="0"/>
              <a:t>Pripravite spremljevalne ciljne opombe</a:t>
            </a:r>
            <a:r>
              <a:rPr lang="en-IE" sz="2000" dirty="0" smtClean="0"/>
              <a:t>(</a:t>
            </a:r>
            <a:r>
              <a:rPr lang="sl-SI" sz="2000" dirty="0" smtClean="0"/>
              <a:t>na zemljevidu ali v posebnem zvezku</a:t>
            </a:r>
            <a:r>
              <a:rPr lang="en-IE" sz="2000" dirty="0" smtClean="0"/>
              <a:t>)</a:t>
            </a:r>
            <a:r>
              <a:rPr lang="sl-SI" sz="2000" dirty="0" smtClean="0"/>
              <a:t>.</a:t>
            </a:r>
            <a:r>
              <a:rPr lang="en-IE" sz="2000" dirty="0" smtClean="0"/>
              <a:t> </a:t>
            </a:r>
            <a:endParaRPr lang="en-IE" sz="2000" dirty="0"/>
          </a:p>
        </p:txBody>
      </p:sp>
    </p:spTree>
    <p:extLst>
      <p:ext uri="{BB962C8B-B14F-4D97-AF65-F5344CB8AC3E}">
        <p14:creationId xmlns:p14="http://schemas.microsoft.com/office/powerpoint/2010/main" val="3430488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Kartiranje habitata</a:t>
            </a:r>
            <a:endParaRPr lang="en-GB" dirty="0"/>
          </a:p>
        </p:txBody>
      </p:sp>
      <p:sp>
        <p:nvSpPr>
          <p:cNvPr id="3" name="Content Placeholder 2"/>
          <p:cNvSpPr>
            <a:spLocks noGrp="1"/>
          </p:cNvSpPr>
          <p:nvPr>
            <p:ph idx="1"/>
          </p:nvPr>
        </p:nvSpPr>
        <p:spPr>
          <a:xfrm>
            <a:off x="2195512" y="1333500"/>
            <a:ext cx="8915400" cy="3777622"/>
          </a:xfrm>
        </p:spPr>
        <p:txBody>
          <a:bodyPr>
            <a:normAutofit/>
          </a:bodyPr>
          <a:lstStyle/>
          <a:p>
            <a:pPr>
              <a:buClr>
                <a:srgbClr val="F7F7F7"/>
              </a:buClr>
              <a:buFont typeface="Wingdings" panose="05000000000000000000" pitchFamily="2" charset="2"/>
              <a:buNone/>
            </a:pPr>
            <a:r>
              <a:rPr lang="sl-SI" altLang="en-US" sz="2000" b="1" dirty="0" smtClean="0"/>
              <a:t>Nadaljnji ukrepi </a:t>
            </a:r>
            <a:r>
              <a:rPr lang="en-IE" altLang="en-US" sz="2000" dirty="0" smtClean="0"/>
              <a:t>(</a:t>
            </a:r>
            <a:r>
              <a:rPr lang="sl-SI" altLang="en-US" sz="2000" dirty="0" smtClean="0"/>
              <a:t>kot skupina ali individualno</a:t>
            </a:r>
            <a:r>
              <a:rPr lang="en-IE" altLang="en-US" sz="2000" dirty="0" smtClean="0"/>
              <a:t>):</a:t>
            </a:r>
            <a:endParaRPr lang="en-IE" altLang="en-US" sz="2000" dirty="0"/>
          </a:p>
          <a:p>
            <a:r>
              <a:rPr lang="sl-SI" altLang="en-US" sz="2000" dirty="0" smtClean="0"/>
              <a:t>Pripravite barven zemljevid habitata vašega izbranega območja, ki bo vseboval tudi habitatne kode (legenda).</a:t>
            </a:r>
            <a:endParaRPr lang="en-IE" altLang="en-US" sz="2000" dirty="0"/>
          </a:p>
          <a:p>
            <a:r>
              <a:rPr lang="sl-SI" altLang="en-US" sz="2000" dirty="0" smtClean="0"/>
              <a:t>Dodajte kode (npr. slika) za dominantne vrste, uporabite npr. splošna imena vrst.</a:t>
            </a:r>
            <a:endParaRPr lang="en-IE" altLang="en-US" sz="2000" dirty="0"/>
          </a:p>
          <a:p>
            <a:r>
              <a:rPr lang="sl-SI" altLang="en-US" sz="2000" dirty="0" smtClean="0"/>
              <a:t>Dodajte ciljne simbole in spremne opombe.</a:t>
            </a:r>
            <a:endParaRPr lang="en-IE" altLang="en-US" sz="2000" dirty="0"/>
          </a:p>
          <a:p>
            <a:pPr marL="0" indent="0">
              <a:buNone/>
            </a:pPr>
            <a:endParaRPr lang="en-GB" sz="2000" dirty="0"/>
          </a:p>
        </p:txBody>
      </p:sp>
      <p:pic>
        <p:nvPicPr>
          <p:cNvPr id="5" name="Picture 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7359"/>
          <a:stretch/>
        </p:blipFill>
        <p:spPr bwMode="auto">
          <a:xfrm>
            <a:off x="8649912" y="2874670"/>
            <a:ext cx="3059488" cy="3742030"/>
          </a:xfrm>
          <a:prstGeom prst="rect">
            <a:avLst/>
          </a:prstGeom>
          <a:ln>
            <a:noFill/>
          </a:ln>
          <a:effectLst>
            <a:softEdge rad="112500"/>
          </a:effectLst>
        </p:spPr>
      </p:pic>
      <p:pic>
        <p:nvPicPr>
          <p:cNvPr id="7" name="Picture 3" descr="C:\Users\rboyle\Pictures\My Pictures\Biodiversity\Bio habitat model 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31202" y="152400"/>
            <a:ext cx="2251011" cy="1687702"/>
          </a:xfrm>
          <a:prstGeom prst="rect">
            <a:avLst/>
          </a:prstGeom>
          <a:ln>
            <a:noFill/>
          </a:ln>
          <a:effectLst>
            <a:softEdge rad="112500"/>
          </a:effec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t="2264" r="4791" b="6793"/>
          <a:stretch/>
        </p:blipFill>
        <p:spPr>
          <a:xfrm>
            <a:off x="5930900" y="3541049"/>
            <a:ext cx="2349443" cy="3086417"/>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t="6631" r="2536"/>
          <a:stretch/>
        </p:blipFill>
        <p:spPr>
          <a:xfrm>
            <a:off x="1845240" y="4076700"/>
            <a:ext cx="3512036" cy="2525902"/>
          </a:xfrm>
          <a:prstGeom prst="rect">
            <a:avLst/>
          </a:prstGeom>
          <a:ln>
            <a:noFill/>
          </a:ln>
          <a:effectLst>
            <a:softEdge rad="112500"/>
          </a:effectLst>
        </p:spPr>
      </p:pic>
    </p:spTree>
    <p:extLst>
      <p:ext uri="{BB962C8B-B14F-4D97-AF65-F5344CB8AC3E}">
        <p14:creationId xmlns:p14="http://schemas.microsoft.com/office/powerpoint/2010/main" val="27986639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Raziščite svoj habitat</a:t>
            </a:r>
            <a:r>
              <a:rPr lang="en-GB" dirty="0" smtClean="0"/>
              <a:t>!</a:t>
            </a:r>
            <a:endParaRPr lang="en-GB" dirty="0"/>
          </a:p>
        </p:txBody>
      </p:sp>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90297" y="1823049"/>
            <a:ext cx="2832542" cy="377825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450669" y="2541492"/>
            <a:ext cx="3798636" cy="236175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06905" y="1823049"/>
            <a:ext cx="4152900" cy="2800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09740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629" y="651542"/>
            <a:ext cx="8911687" cy="1280890"/>
          </a:xfrm>
        </p:spPr>
        <p:txBody>
          <a:bodyPr>
            <a:normAutofit/>
          </a:bodyPr>
          <a:lstStyle/>
          <a:p>
            <a:r>
              <a:rPr lang="sl-SI" dirty="0" smtClean="0"/>
              <a:t>Zabeležite prisotne vrste</a:t>
            </a:r>
            <a:r>
              <a:rPr lang="en-GB" dirty="0" smtClean="0"/>
              <a:t/>
            </a:r>
            <a:br>
              <a:rPr lang="en-GB" dirty="0" smtClean="0"/>
            </a:br>
            <a:endParaRPr lang="en-GB" dirty="0"/>
          </a:p>
        </p:txBody>
      </p:sp>
      <p:pic>
        <p:nvPicPr>
          <p:cNvPr id="4" name="Content Placeholder 3" descr="C:\Rachel\Pictures\Ecuador 2010\DSCF2116 [800x600].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136368" y="2366514"/>
            <a:ext cx="2833687" cy="3778250"/>
          </a:xfrm>
          <a:prstGeom prst="rect">
            <a:avLst/>
          </a:prstGeom>
          <a:ln>
            <a:noFill/>
          </a:ln>
          <a:effectLst>
            <a:softEdge rad="112500"/>
          </a:effectLst>
        </p:spPr>
      </p:pic>
      <p:pic>
        <p:nvPicPr>
          <p:cNvPr id="5" name="Picture 7" descr="C:\Rachel\Pictures\Ecuador 2010\DSCF22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9342" y="3498401"/>
            <a:ext cx="3529013" cy="2646363"/>
          </a:xfrm>
          <a:prstGeom prst="rect">
            <a:avLst/>
          </a:prstGeom>
          <a:ln>
            <a:noFill/>
          </a:ln>
          <a:effectLst>
            <a:softEdge rad="112500"/>
          </a:effectLst>
        </p:spPr>
      </p:pic>
      <p:pic>
        <p:nvPicPr>
          <p:cNvPr id="6" name="Picture 1"/>
          <p:cNvPicPr>
            <a:picLocks noChangeAspect="1" noChangeArrowheads="1"/>
          </p:cNvPicPr>
          <p:nvPr/>
        </p:nvPicPr>
        <p:blipFill>
          <a:blip r:embed="rId4" cstate="print"/>
          <a:srcRect/>
          <a:stretch>
            <a:fillRect/>
          </a:stretch>
        </p:blipFill>
        <p:spPr bwMode="auto">
          <a:xfrm>
            <a:off x="8587367" y="3528190"/>
            <a:ext cx="3456384" cy="2586784"/>
          </a:xfrm>
          <a:prstGeom prst="rect">
            <a:avLst/>
          </a:prstGeom>
          <a:ln>
            <a:noFill/>
          </a:ln>
          <a:effectLst>
            <a:softEdge rad="112500"/>
          </a:effectLst>
        </p:spPr>
      </p:pic>
    </p:spTree>
    <p:extLst>
      <p:ext uri="{BB962C8B-B14F-4D97-AF65-F5344CB8AC3E}">
        <p14:creationId xmlns:p14="http://schemas.microsoft.com/office/powerpoint/2010/main" val="29961785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Kako raziskovati in evidentirati</a:t>
            </a:r>
            <a:r>
              <a:rPr lang="en-GB" dirty="0" smtClean="0"/>
              <a:t>?</a:t>
            </a:r>
            <a:endParaRPr lang="en-GB" dirty="0"/>
          </a:p>
        </p:txBody>
      </p:sp>
      <p:sp>
        <p:nvSpPr>
          <p:cNvPr id="3" name="Content Placeholder 2"/>
          <p:cNvSpPr>
            <a:spLocks noGrp="1"/>
          </p:cNvSpPr>
          <p:nvPr>
            <p:ph idx="1"/>
          </p:nvPr>
        </p:nvSpPr>
        <p:spPr>
          <a:xfrm>
            <a:off x="2589212" y="1346200"/>
            <a:ext cx="8915400" cy="3777622"/>
          </a:xfrm>
        </p:spPr>
        <p:txBody>
          <a:bodyPr>
            <a:normAutofit/>
          </a:bodyPr>
          <a:lstStyle/>
          <a:p>
            <a:r>
              <a:rPr lang="sl-SI" sz="2000" dirty="0" smtClean="0"/>
              <a:t>Zastavite si nekaj vprašanj in odgovore zabeležite v “raziskovalni zvezek”.</a:t>
            </a:r>
            <a:endParaRPr lang="en-GB" sz="2000" dirty="0" smtClean="0"/>
          </a:p>
          <a:p>
            <a:r>
              <a:rPr lang="sl-SI" sz="2000" dirty="0" smtClean="0"/>
              <a:t>Kaj boste raziskovali </a:t>
            </a:r>
            <a:r>
              <a:rPr lang="en-GB" sz="2000" dirty="0" smtClean="0"/>
              <a:t>– </a:t>
            </a:r>
            <a:r>
              <a:rPr lang="sl-SI" sz="2000" dirty="0" smtClean="0"/>
              <a:t>rastline</a:t>
            </a:r>
            <a:r>
              <a:rPr lang="en-GB" sz="2000" dirty="0" smtClean="0"/>
              <a:t>, </a:t>
            </a:r>
            <a:r>
              <a:rPr lang="sl-SI" sz="2000" dirty="0" smtClean="0"/>
              <a:t>živali</a:t>
            </a:r>
            <a:r>
              <a:rPr lang="en-GB" sz="2000" dirty="0" smtClean="0"/>
              <a:t>, </a:t>
            </a:r>
            <a:r>
              <a:rPr lang="sl-SI" sz="2000" dirty="0" smtClean="0"/>
              <a:t>insekte</a:t>
            </a:r>
            <a:r>
              <a:rPr lang="en-GB" sz="2000" dirty="0" smtClean="0"/>
              <a:t>, </a:t>
            </a:r>
            <a:r>
              <a:rPr lang="sl-SI" sz="2000" dirty="0" smtClean="0"/>
              <a:t>ptice</a:t>
            </a:r>
            <a:r>
              <a:rPr lang="en-GB" sz="2000" dirty="0" smtClean="0"/>
              <a:t>?</a:t>
            </a:r>
          </a:p>
          <a:p>
            <a:r>
              <a:rPr lang="sl-SI" sz="2000" dirty="0" smtClean="0"/>
              <a:t>Kateri del leta je? Pomlad, poletje, jesen, zima? </a:t>
            </a:r>
            <a:endParaRPr lang="en-GB" sz="2000" dirty="0" smtClean="0"/>
          </a:p>
          <a:p>
            <a:r>
              <a:rPr lang="sl-SI" sz="2000" dirty="0" smtClean="0"/>
              <a:t>Kakšno je vreme</a:t>
            </a:r>
            <a:r>
              <a:rPr lang="en-GB" sz="2000" dirty="0" smtClean="0"/>
              <a:t>?</a:t>
            </a:r>
          </a:p>
          <a:p>
            <a:pPr lvl="1"/>
            <a:r>
              <a:rPr lang="sl-SI" sz="2000" b="1" dirty="0" smtClean="0"/>
              <a:t>POZOR</a:t>
            </a:r>
            <a:r>
              <a:rPr lang="en-GB" sz="2000" b="1" dirty="0" smtClean="0"/>
              <a:t>! </a:t>
            </a:r>
            <a:r>
              <a:rPr lang="sl-SI" sz="2000" dirty="0" smtClean="0"/>
              <a:t>Letni čas in vremenske razmere lahko vplivajo na biodiverziteto.</a:t>
            </a:r>
            <a:endParaRPr lang="en-GB" sz="2000" dirty="0" smtClean="0"/>
          </a:p>
          <a:p>
            <a:r>
              <a:rPr lang="sl-SI" sz="2000" dirty="0" smtClean="0"/>
              <a:t>Kje se nahajate</a:t>
            </a:r>
            <a:r>
              <a:rPr lang="en-GB" sz="2000" dirty="0" smtClean="0"/>
              <a:t>/</a:t>
            </a:r>
            <a:r>
              <a:rPr lang="sl-SI" sz="2000" dirty="0" smtClean="0"/>
              <a:t>kakšen habitat raziskujete</a:t>
            </a:r>
            <a:r>
              <a:rPr lang="en-GB" sz="2000" dirty="0" smtClean="0"/>
              <a:t>?</a:t>
            </a:r>
            <a:endParaRPr lang="en-GB" sz="2000" dirty="0"/>
          </a:p>
        </p:txBody>
      </p:sp>
      <p:pic>
        <p:nvPicPr>
          <p:cNvPr id="5" name="Picture 4" descr="C:\Rachel\Pictures\Ecuador 2010\DSCF2420 [800x6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6561878" y="4588833"/>
            <a:ext cx="2684721" cy="2013541"/>
          </a:xfrm>
          <a:prstGeom prst="rect">
            <a:avLst/>
          </a:prstGeom>
          <a:ln>
            <a:noFill/>
          </a:ln>
          <a:effectLst>
            <a:softEdge rad="112500"/>
          </a:effectLst>
        </p:spPr>
      </p:pic>
      <p:pic>
        <p:nvPicPr>
          <p:cNvPr id="6" name="Picture 2" descr="C:\Rachel\Pictures\Ecuador 2010\DSCF1835 [800x6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54856" y="3591216"/>
            <a:ext cx="2258013" cy="3011158"/>
          </a:xfrm>
          <a:prstGeom prst="rect">
            <a:avLst/>
          </a:prstGeom>
          <a:ln>
            <a:noFill/>
          </a:ln>
          <a:effectLst>
            <a:softEdge rad="112500"/>
          </a:effectLst>
        </p:spPr>
      </p:pic>
    </p:spTree>
    <p:extLst>
      <p:ext uri="{BB962C8B-B14F-4D97-AF65-F5344CB8AC3E}">
        <p14:creationId xmlns:p14="http://schemas.microsoft.com/office/powerpoint/2010/main" val="1452289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Primer</a:t>
            </a:r>
            <a:r>
              <a:rPr lang="en-GB" dirty="0" smtClean="0"/>
              <a:t> – </a:t>
            </a:r>
            <a:r>
              <a:rPr lang="sl-SI" dirty="0" smtClean="0"/>
              <a:t>Raziskovalni zvezek</a:t>
            </a:r>
            <a:endParaRPr lang="en-GB" dirty="0"/>
          </a:p>
        </p:txBody>
      </p:sp>
      <p:graphicFrame>
        <p:nvGraphicFramePr>
          <p:cNvPr id="4" name="Content Placeholder 5"/>
          <p:cNvGraphicFramePr>
            <a:graphicFrameLocks/>
          </p:cNvGraphicFramePr>
          <p:nvPr>
            <p:extLst>
              <p:ext uri="{D42A27DB-BD31-4B8C-83A1-F6EECF244321}">
                <p14:modId xmlns:p14="http://schemas.microsoft.com/office/powerpoint/2010/main" val="2685176073"/>
              </p:ext>
            </p:extLst>
          </p:nvPr>
        </p:nvGraphicFramePr>
        <p:xfrm>
          <a:off x="2699974" y="1587978"/>
          <a:ext cx="7959725" cy="3668293"/>
        </p:xfrm>
        <a:graphic>
          <a:graphicData uri="http://schemas.openxmlformats.org/drawingml/2006/table">
            <a:tbl>
              <a:tblPr firstRow="1" bandRow="1">
                <a:tableStyleId>{5C22544A-7EE6-4342-B048-85BDC9FD1C3A}</a:tableStyleId>
              </a:tblPr>
              <a:tblGrid>
                <a:gridCol w="1591945"/>
                <a:gridCol w="1591945"/>
                <a:gridCol w="1591945"/>
                <a:gridCol w="1591945"/>
                <a:gridCol w="1591945"/>
              </a:tblGrid>
              <a:tr h="370909">
                <a:tc>
                  <a:txBody>
                    <a:bodyPr/>
                    <a:lstStyle/>
                    <a:p>
                      <a:r>
                        <a:rPr lang="sl-SI" sz="1800" dirty="0" smtClean="0">
                          <a:latin typeface="Comic Sans MS" pitchFamily="66" charset="0"/>
                        </a:rPr>
                        <a:t>Datum</a:t>
                      </a:r>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Vreme</a:t>
                      </a:r>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Kraj</a:t>
                      </a:r>
                      <a:endParaRPr lang="en-IE" sz="1800" dirty="0">
                        <a:latin typeface="Comic Sans MS" pitchFamily="66" charset="0"/>
                      </a:endParaRPr>
                    </a:p>
                  </a:txBody>
                  <a:tcPr marL="91446" marR="91446" marT="45729" marB="45729"/>
                </a:tc>
                <a:tc>
                  <a:txBody>
                    <a:bodyPr/>
                    <a:lstStyle/>
                    <a:p>
                      <a:r>
                        <a:rPr lang="en-IE" sz="1800" dirty="0" smtClean="0">
                          <a:latin typeface="Comic Sans MS" pitchFamily="66" charset="0"/>
                        </a:rPr>
                        <a:t>Habitat</a:t>
                      </a:r>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Zapiski</a:t>
                      </a:r>
                      <a:endParaRPr lang="en-IE" sz="1800" dirty="0">
                        <a:latin typeface="Comic Sans MS" pitchFamily="66" charset="0"/>
                      </a:endParaRPr>
                    </a:p>
                  </a:txBody>
                  <a:tcPr marL="91446" marR="91446" marT="45729" marB="45729"/>
                </a:tc>
              </a:tr>
              <a:tr h="640200">
                <a:tc>
                  <a:txBody>
                    <a:bodyPr/>
                    <a:lstStyle/>
                    <a:p>
                      <a:r>
                        <a:rPr lang="sl-SI" sz="1800" dirty="0" smtClean="0">
                          <a:latin typeface="Comic Sans MS" pitchFamily="66" charset="0"/>
                        </a:rPr>
                        <a:t>6. maj</a:t>
                      </a:r>
                      <a:endParaRPr lang="en-IE" sz="1800" dirty="0">
                        <a:latin typeface="Comic Sans MS" pitchFamily="66"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800" dirty="0" smtClean="0">
                          <a:latin typeface="Comic Sans MS" pitchFamily="66" charset="0"/>
                        </a:rPr>
                        <a:t>vetrovno</a:t>
                      </a:r>
                      <a:endParaRPr lang="en-IE" sz="1800" dirty="0" smtClean="0">
                        <a:latin typeface="Comic Sans MS" pitchFamily="66" charset="0"/>
                      </a:endParaRPr>
                    </a:p>
                    <a:p>
                      <a:endParaRPr lang="en-IE" sz="1800" dirty="0">
                        <a:latin typeface="Comic Sans MS" pitchFamily="66"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800" dirty="0" smtClean="0">
                          <a:latin typeface="Comic Sans MS" pitchFamily="66" charset="0"/>
                        </a:rPr>
                        <a:t>hrastov gozd</a:t>
                      </a:r>
                      <a:endParaRPr lang="en-IE" sz="1800" dirty="0" smtClean="0">
                        <a:latin typeface="Comic Sans MS" pitchFamily="66" charset="0"/>
                      </a:endParaRPr>
                    </a:p>
                    <a:p>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mešani gozd</a:t>
                      </a:r>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mali koprivar</a:t>
                      </a:r>
                      <a:endParaRPr lang="en-IE" sz="1800" dirty="0">
                        <a:latin typeface="Comic Sans MS" pitchFamily="66" charset="0"/>
                      </a:endParaRPr>
                    </a:p>
                  </a:txBody>
                  <a:tcPr marL="91446" marR="91446" marT="45729" marB="45729"/>
                </a:tc>
              </a:tr>
              <a:tr h="640200">
                <a:tc>
                  <a:txBody>
                    <a:bodyPr/>
                    <a:lstStyle/>
                    <a:p>
                      <a:r>
                        <a:rPr lang="sl-SI" sz="1800" dirty="0" smtClean="0">
                          <a:latin typeface="Comic Sans MS" pitchFamily="66" charset="0"/>
                        </a:rPr>
                        <a:t>30. julij</a:t>
                      </a:r>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oblačno</a:t>
                      </a:r>
                      <a:endParaRPr lang="en-IE" sz="1800" dirty="0">
                        <a:latin typeface="Comic Sans MS" pitchFamily="66"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800" dirty="0" smtClean="0">
                          <a:latin typeface="Comic Sans MS" pitchFamily="66" charset="0"/>
                        </a:rPr>
                        <a:t>sprehod</a:t>
                      </a:r>
                      <a:r>
                        <a:rPr lang="sl-SI" sz="1800" baseline="0" dirty="0" smtClean="0">
                          <a:latin typeface="Comic Sans MS" pitchFamily="66" charset="0"/>
                        </a:rPr>
                        <a:t> do ribnika</a:t>
                      </a:r>
                      <a:endParaRPr lang="en-IE" sz="1800" dirty="0" smtClean="0">
                        <a:latin typeface="Comic Sans MS" pitchFamily="66" charset="0"/>
                      </a:endParaRPr>
                    </a:p>
                  </a:txBody>
                  <a:tcPr marL="91446" marR="91446" marT="45729" marB="45729"/>
                </a:tc>
                <a:tc>
                  <a:txBody>
                    <a:bodyPr/>
                    <a:lstStyle/>
                    <a:p>
                      <a:r>
                        <a:rPr lang="sl-SI" sz="1800" dirty="0" smtClean="0">
                          <a:latin typeface="Comic Sans MS" pitchFamily="66" charset="0"/>
                        </a:rPr>
                        <a:t>Plitvi</a:t>
                      </a:r>
                      <a:r>
                        <a:rPr lang="sl-SI" sz="1800" baseline="0" dirty="0" smtClean="0">
                          <a:latin typeface="Comic Sans MS" pitchFamily="66" charset="0"/>
                        </a:rPr>
                        <a:t> ribnik </a:t>
                      </a:r>
                      <a:r>
                        <a:rPr lang="en-IE" sz="1200" dirty="0" smtClean="0">
                          <a:latin typeface="Comic Sans MS" pitchFamily="66" charset="0"/>
                        </a:rPr>
                        <a:t>(lots</a:t>
                      </a:r>
                      <a:r>
                        <a:rPr lang="sl-SI" sz="1200" dirty="0" smtClean="0">
                          <a:latin typeface="Comic Sans MS" pitchFamily="66" charset="0"/>
                        </a:rPr>
                        <a:t>veliko rastlin</a:t>
                      </a:r>
                      <a:r>
                        <a:rPr lang="en-IE" sz="1200" dirty="0" smtClean="0">
                          <a:latin typeface="Comic Sans MS" pitchFamily="66" charset="0"/>
                        </a:rPr>
                        <a:t>)</a:t>
                      </a:r>
                      <a:endParaRPr lang="en-IE" sz="1200" dirty="0">
                        <a:latin typeface="Comic Sans MS" pitchFamily="66" charset="0"/>
                      </a:endParaRPr>
                    </a:p>
                  </a:txBody>
                  <a:tcPr marL="91446" marR="91446" marT="45729" marB="45729"/>
                </a:tc>
                <a:tc>
                  <a:txBody>
                    <a:bodyPr/>
                    <a:lstStyle/>
                    <a:p>
                      <a:r>
                        <a:rPr lang="sl-SI" sz="1800" dirty="0" smtClean="0">
                          <a:latin typeface="Comic Sans MS" pitchFamily="66" charset="0"/>
                        </a:rPr>
                        <a:t>žaba</a:t>
                      </a:r>
                      <a:endParaRPr lang="en-IE" sz="1800" dirty="0">
                        <a:latin typeface="Comic Sans MS" pitchFamily="66" charset="0"/>
                      </a:endParaRPr>
                    </a:p>
                  </a:txBody>
                  <a:tcPr marL="91446" marR="91446" marT="45729" marB="45729"/>
                </a:tc>
              </a:tr>
              <a:tr h="640200">
                <a:tc>
                  <a:txBody>
                    <a:bodyPr/>
                    <a:lstStyle/>
                    <a:p>
                      <a:r>
                        <a:rPr lang="sl-SI" sz="1800" dirty="0" smtClean="0">
                          <a:latin typeface="Comic Sans MS" pitchFamily="66" charset="0"/>
                        </a:rPr>
                        <a:t>3. avgust</a:t>
                      </a:r>
                      <a:endParaRPr lang="en-IE" sz="1800" dirty="0">
                        <a:latin typeface="Comic Sans MS" pitchFamily="66"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800" smtClean="0">
                          <a:latin typeface="Comic Sans MS" pitchFamily="66" charset="0"/>
                        </a:rPr>
                        <a:t>sončno </a:t>
                      </a:r>
                      <a:r>
                        <a:rPr lang="en-IE" sz="1800" dirty="0" smtClean="0">
                          <a:latin typeface="Comic Sans MS" pitchFamily="66" charset="0"/>
                        </a:rPr>
                        <a:t>&amp;</a:t>
                      </a:r>
                      <a:r>
                        <a:rPr lang="en-IE" sz="1800" baseline="0" dirty="0" smtClean="0">
                          <a:latin typeface="Comic Sans MS" pitchFamily="66" charset="0"/>
                        </a:rPr>
                        <a:t> </a:t>
                      </a:r>
                      <a:r>
                        <a:rPr lang="sl-SI" sz="1800" baseline="0" dirty="0" smtClean="0">
                          <a:latin typeface="Comic Sans MS" pitchFamily="66" charset="0"/>
                        </a:rPr>
                        <a:t>veter</a:t>
                      </a:r>
                      <a:endParaRPr lang="en-IE" sz="1800" dirty="0" smtClean="0">
                        <a:latin typeface="Comic Sans MS" pitchFamily="66" charset="0"/>
                      </a:endParaRPr>
                    </a:p>
                  </a:txBody>
                  <a:tcPr marL="91446" marR="91446" marT="45729" marB="45729"/>
                </a:tc>
                <a:tc>
                  <a:txBody>
                    <a:bodyPr/>
                    <a:lstStyle/>
                    <a:p>
                      <a:r>
                        <a:rPr lang="sl-SI" sz="1800" dirty="0" smtClean="0">
                          <a:latin typeface="Comic Sans MS" pitchFamily="66" charset="0"/>
                        </a:rPr>
                        <a:t>sprehod do šole</a:t>
                      </a:r>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živa meja</a:t>
                      </a:r>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veliko majhnih ptičev</a:t>
                      </a:r>
                      <a:endParaRPr lang="en-IE" sz="1800" dirty="0">
                        <a:latin typeface="Comic Sans MS" pitchFamily="66" charset="0"/>
                      </a:endParaRPr>
                    </a:p>
                  </a:txBody>
                  <a:tcPr marL="91446" marR="91446" marT="45729" marB="45729"/>
                </a:tc>
              </a:tr>
              <a:tr h="731657">
                <a:tc>
                  <a:txBody>
                    <a:bodyPr/>
                    <a:lstStyle/>
                    <a:p>
                      <a:r>
                        <a:rPr lang="sl-SI" sz="1800" dirty="0" smtClean="0">
                          <a:latin typeface="Comic Sans MS" pitchFamily="66" charset="0"/>
                        </a:rPr>
                        <a:t>14. september</a:t>
                      </a:r>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sončno</a:t>
                      </a:r>
                      <a:endParaRPr lang="en-IE" sz="1800" dirty="0">
                        <a:latin typeface="Comic Sans MS" pitchFamily="66"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800" dirty="0" smtClean="0">
                          <a:latin typeface="Comic Sans MS" pitchFamily="66" charset="0"/>
                        </a:rPr>
                        <a:t>park</a:t>
                      </a:r>
                      <a:endParaRPr lang="en-IE" sz="1800" dirty="0" smtClean="0">
                        <a:latin typeface="Comic Sans MS" pitchFamily="66" charset="0"/>
                      </a:endParaRPr>
                    </a:p>
                    <a:p>
                      <a:endParaRPr lang="en-IE" sz="1800" dirty="0">
                        <a:latin typeface="Comic Sans MS" pitchFamily="66" charset="0"/>
                      </a:endParaRPr>
                    </a:p>
                  </a:txBody>
                  <a:tcPr marL="91446" marR="91446" marT="45729" marB="45729"/>
                </a:tc>
                <a:tc>
                  <a:txBody>
                    <a:bodyPr/>
                    <a:lstStyle/>
                    <a:p>
                      <a:r>
                        <a:rPr lang="sl-SI" sz="1800" dirty="0" smtClean="0">
                          <a:latin typeface="Comic Sans MS" pitchFamily="66" charset="0"/>
                        </a:rPr>
                        <a:t>mešano </a:t>
                      </a:r>
                      <a:r>
                        <a:rPr lang="en-IE" sz="1200" baseline="0" dirty="0" smtClean="0">
                          <a:latin typeface="Comic Sans MS" pitchFamily="66" charset="0"/>
                        </a:rPr>
                        <a:t>(</a:t>
                      </a:r>
                      <a:r>
                        <a:rPr lang="sl-SI" sz="1200" baseline="0" dirty="0" smtClean="0">
                          <a:latin typeface="Comic Sans MS" pitchFamily="66" charset="0"/>
                        </a:rPr>
                        <a:t>trave</a:t>
                      </a:r>
                      <a:r>
                        <a:rPr lang="en-IE" sz="1200" baseline="0" dirty="0" smtClean="0">
                          <a:latin typeface="Comic Sans MS" pitchFamily="66" charset="0"/>
                        </a:rPr>
                        <a:t>/</a:t>
                      </a:r>
                      <a:r>
                        <a:rPr lang="sl-SI" sz="1200" baseline="0" dirty="0" smtClean="0">
                          <a:latin typeface="Comic Sans MS" pitchFamily="66" charset="0"/>
                        </a:rPr>
                        <a:t>drevesa</a:t>
                      </a:r>
                      <a:r>
                        <a:rPr lang="en-IE" sz="1200" baseline="0" dirty="0" smtClean="0">
                          <a:latin typeface="Comic Sans MS" pitchFamily="66" charset="0"/>
                        </a:rPr>
                        <a:t>/</a:t>
                      </a:r>
                    </a:p>
                    <a:p>
                      <a:r>
                        <a:rPr lang="sl-SI" sz="1200" baseline="0" dirty="0" smtClean="0">
                          <a:latin typeface="Comic Sans MS" pitchFamily="66" charset="0"/>
                        </a:rPr>
                        <a:t>grmovje</a:t>
                      </a:r>
                      <a:r>
                        <a:rPr lang="en-IE" sz="1200" baseline="0" dirty="0" smtClean="0">
                          <a:latin typeface="Comic Sans MS" pitchFamily="66" charset="0"/>
                        </a:rPr>
                        <a:t>)</a:t>
                      </a:r>
                      <a:endParaRPr lang="en-IE" sz="1200" dirty="0">
                        <a:latin typeface="Comic Sans MS" pitchFamily="66" charset="0"/>
                      </a:endParaRPr>
                    </a:p>
                  </a:txBody>
                  <a:tcPr marL="91446" marR="91446" marT="45729" marB="45729"/>
                </a:tc>
                <a:tc>
                  <a:txBody>
                    <a:bodyPr/>
                    <a:lstStyle/>
                    <a:p>
                      <a:endParaRPr lang="en-IE" sz="1800" dirty="0">
                        <a:latin typeface="Comic Sans MS" pitchFamily="66" charset="0"/>
                      </a:endParaRPr>
                    </a:p>
                  </a:txBody>
                  <a:tcPr marL="91446" marR="91446" marT="45729" marB="45729"/>
                </a:tc>
              </a:tr>
              <a:tr h="370909">
                <a:tc>
                  <a:txBody>
                    <a:bodyPr/>
                    <a:lstStyle/>
                    <a:p>
                      <a:endParaRPr lang="en-IE" sz="1800"/>
                    </a:p>
                  </a:txBody>
                  <a:tcPr marL="91446" marR="91446" marT="45729" marB="45729"/>
                </a:tc>
                <a:tc>
                  <a:txBody>
                    <a:bodyPr/>
                    <a:lstStyle/>
                    <a:p>
                      <a:endParaRPr lang="en-IE" sz="1800"/>
                    </a:p>
                  </a:txBody>
                  <a:tcPr marL="91446" marR="91446" marT="45729" marB="45729"/>
                </a:tc>
                <a:tc>
                  <a:txBody>
                    <a:bodyPr/>
                    <a:lstStyle/>
                    <a:p>
                      <a:endParaRPr lang="en-IE" sz="1800" dirty="0"/>
                    </a:p>
                  </a:txBody>
                  <a:tcPr marL="91446" marR="91446" marT="45729" marB="45729"/>
                </a:tc>
                <a:tc>
                  <a:txBody>
                    <a:bodyPr/>
                    <a:lstStyle/>
                    <a:p>
                      <a:endParaRPr lang="en-IE" sz="1800" dirty="0"/>
                    </a:p>
                  </a:txBody>
                  <a:tcPr marL="91446" marR="91446" marT="45729" marB="45729"/>
                </a:tc>
                <a:tc>
                  <a:txBody>
                    <a:bodyPr/>
                    <a:lstStyle/>
                    <a:p>
                      <a:endParaRPr lang="en-IE" sz="1800" dirty="0"/>
                    </a:p>
                  </a:txBody>
                  <a:tcPr marL="91446" marR="91446" marT="45729" marB="45729"/>
                </a:tc>
              </a:tr>
            </a:tbl>
          </a:graphicData>
        </a:graphic>
      </p:graphicFrame>
      <p:pic>
        <p:nvPicPr>
          <p:cNvPr id="8" name="Content Placeholder 3" descr="C:\Rachel\Pictures\Ecuador 2010\DSCF2116 [800x600].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t="6545" r="41750" b="42540"/>
          <a:stretch/>
        </p:blipFill>
        <p:spPr>
          <a:xfrm>
            <a:off x="154693" y="3811881"/>
            <a:ext cx="2641001" cy="3077899"/>
          </a:xfrm>
          <a:prstGeom prst="rect">
            <a:avLst/>
          </a:prstGeom>
          <a:ln>
            <a:noFill/>
          </a:ln>
          <a:effectLst>
            <a:softEdge rad="112500"/>
          </a:effectLst>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30298" y="4335128"/>
            <a:ext cx="2591802" cy="1913272"/>
          </a:xfrm>
          <a:prstGeom prst="rect">
            <a:avLst/>
          </a:prstGeom>
          <a:ln>
            <a:noFill/>
          </a:ln>
          <a:effectLst>
            <a:softEdge rad="112500"/>
          </a:effectLst>
        </p:spPr>
      </p:pic>
    </p:spTree>
    <p:extLst>
      <p:ext uri="{BB962C8B-B14F-4D97-AF65-F5344CB8AC3E}">
        <p14:creationId xmlns:p14="http://schemas.microsoft.com/office/powerpoint/2010/main" val="1750296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225" y="417072"/>
            <a:ext cx="8911687" cy="1280890"/>
          </a:xfrm>
        </p:spPr>
        <p:txBody>
          <a:bodyPr/>
          <a:lstStyle/>
          <a:p>
            <a:r>
              <a:rPr lang="sl-SI" dirty="0" smtClean="0"/>
              <a:t>Primer znanstveno podatkovnega lista</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523940625"/>
              </p:ext>
            </p:extLst>
          </p:nvPr>
        </p:nvGraphicFramePr>
        <p:xfrm>
          <a:off x="2543862" y="1321179"/>
          <a:ext cx="8715376" cy="4939905"/>
        </p:xfrm>
        <a:graphic>
          <a:graphicData uri="http://schemas.openxmlformats.org/drawingml/2006/table">
            <a:tbl>
              <a:tblPr firstRow="1" bandRow="1">
                <a:tableStyleId>{5C22544A-7EE6-4342-B048-85BDC9FD1C3A}</a:tableStyleId>
              </a:tblPr>
              <a:tblGrid>
                <a:gridCol w="1245054"/>
                <a:gridCol w="920140"/>
                <a:gridCol w="1336520"/>
                <a:gridCol w="1322870"/>
                <a:gridCol w="1167238"/>
                <a:gridCol w="700342"/>
                <a:gridCol w="1094524"/>
                <a:gridCol w="928688"/>
              </a:tblGrid>
              <a:tr h="586647">
                <a:tc>
                  <a:txBody>
                    <a:bodyPr/>
                    <a:lstStyle/>
                    <a:p>
                      <a:pPr algn="ctr" fontAlgn="t"/>
                      <a:r>
                        <a:rPr lang="sl-SI" sz="1600" b="1" i="0" u="none" strike="noStrike" dirty="0" smtClean="0">
                          <a:solidFill>
                            <a:srgbClr val="000080"/>
                          </a:solidFill>
                          <a:latin typeface="Calibri" pitchFamily="34" charset="0"/>
                        </a:rPr>
                        <a:t>Ime</a:t>
                      </a:r>
                      <a:r>
                        <a:rPr lang="sl-SI" sz="1600" b="1" i="0" u="none" strike="noStrike" baseline="0" dirty="0" smtClean="0">
                          <a:solidFill>
                            <a:srgbClr val="000080"/>
                          </a:solidFill>
                          <a:latin typeface="Calibri" pitchFamily="34" charset="0"/>
                        </a:rPr>
                        <a:t> raziskovalca</a:t>
                      </a:r>
                      <a:r>
                        <a:rPr lang="en-IE" sz="1600" b="1" i="0" u="none" strike="noStrike" baseline="0" dirty="0" smtClean="0">
                          <a:solidFill>
                            <a:srgbClr val="000080"/>
                          </a:solidFill>
                          <a:latin typeface="Calibri" pitchFamily="34" charset="0"/>
                        </a:rPr>
                        <a:t>*</a:t>
                      </a:r>
                      <a:endParaRPr lang="en-US" sz="1600" b="1" i="0" u="none" strike="noStrike" dirty="0">
                        <a:solidFill>
                          <a:srgbClr val="000080"/>
                        </a:solidFill>
                        <a:latin typeface="Calibri" pitchFamily="34" charset="0"/>
                      </a:endParaRPr>
                    </a:p>
                  </a:txBody>
                  <a:tcPr marL="0" marR="0" marT="0" marB="0">
                    <a:solidFill>
                      <a:schemeClr val="accent1">
                        <a:lumMod val="20000"/>
                        <a:lumOff val="80000"/>
                        <a:alpha val="94000"/>
                      </a:schemeClr>
                    </a:solidFill>
                  </a:tcPr>
                </a:tc>
                <a:tc>
                  <a:txBody>
                    <a:bodyPr/>
                    <a:lstStyle/>
                    <a:p>
                      <a:pPr algn="ctr" fontAlgn="t"/>
                      <a:r>
                        <a:rPr lang="sl-SI" sz="1600" b="1" i="0" u="none" strike="noStrike" dirty="0" smtClean="0">
                          <a:solidFill>
                            <a:srgbClr val="000080"/>
                          </a:solidFill>
                          <a:latin typeface="Calibri" pitchFamily="34" charset="0"/>
                        </a:rPr>
                        <a:t>Ime vrste</a:t>
                      </a:r>
                      <a:r>
                        <a:rPr lang="en-US" sz="1600" b="1" i="0" u="none" strike="noStrike" dirty="0" smtClean="0">
                          <a:solidFill>
                            <a:srgbClr val="000080"/>
                          </a:solidFill>
                          <a:latin typeface="Calibri" pitchFamily="34" charset="0"/>
                        </a:rPr>
                        <a:t>*</a:t>
                      </a:r>
                      <a:endParaRPr lang="en-US" sz="1600" b="1" i="0" u="none" strike="noStrike" dirty="0">
                        <a:solidFill>
                          <a:srgbClr val="000080"/>
                        </a:solidFill>
                        <a:latin typeface="Calibri" pitchFamily="34" charset="0"/>
                      </a:endParaRPr>
                    </a:p>
                  </a:txBody>
                  <a:tcPr marL="0" marR="0" marT="0" marB="0">
                    <a:solidFill>
                      <a:schemeClr val="accent1">
                        <a:lumMod val="20000"/>
                        <a:lumOff val="80000"/>
                        <a:alpha val="94000"/>
                      </a:schemeClr>
                    </a:solidFill>
                  </a:tcPr>
                </a:tc>
                <a:tc>
                  <a:txBody>
                    <a:bodyPr/>
                    <a:lstStyle/>
                    <a:p>
                      <a:pPr algn="ctr" fontAlgn="t"/>
                      <a:r>
                        <a:rPr lang="sl-SI" sz="1600" b="1" i="0" u="none" strike="noStrike" dirty="0" smtClean="0">
                          <a:solidFill>
                            <a:srgbClr val="000080"/>
                          </a:solidFill>
                          <a:latin typeface="Calibri" pitchFamily="34" charset="0"/>
                        </a:rPr>
                        <a:t>Referenčna mreža</a:t>
                      </a:r>
                      <a:endParaRPr lang="en-US" sz="1600" b="1" i="0" u="none" strike="noStrike" dirty="0" smtClean="0">
                        <a:solidFill>
                          <a:srgbClr val="000080"/>
                        </a:solidFill>
                        <a:latin typeface="Calibri" pitchFamily="34" charset="0"/>
                      </a:endParaRPr>
                    </a:p>
                    <a:p>
                      <a:pPr algn="ctr" fontAlgn="t"/>
                      <a:r>
                        <a:rPr lang="en-US" sz="1200" b="1" i="0" u="none" strike="noStrike" dirty="0" smtClean="0">
                          <a:solidFill>
                            <a:srgbClr val="000080"/>
                          </a:solidFill>
                          <a:latin typeface="Calibri" pitchFamily="34" charset="0"/>
                        </a:rPr>
                        <a:t>(</a:t>
                      </a:r>
                      <a:r>
                        <a:rPr lang="sl-SI" sz="1200" b="1" i="0" u="none" strike="noStrike" dirty="0" smtClean="0">
                          <a:solidFill>
                            <a:srgbClr val="000080"/>
                          </a:solidFill>
                          <a:latin typeface="Calibri" pitchFamily="34" charset="0"/>
                        </a:rPr>
                        <a:t>iz 6</a:t>
                      </a:r>
                      <a:r>
                        <a:rPr lang="sl-SI" sz="1200" b="1" i="0" u="none" strike="noStrike" baseline="0" dirty="0" smtClean="0">
                          <a:solidFill>
                            <a:srgbClr val="000080"/>
                          </a:solidFill>
                          <a:latin typeface="Calibri" pitchFamily="34" charset="0"/>
                        </a:rPr>
                        <a:t> številk, č</a:t>
                      </a:r>
                      <a:r>
                        <a:rPr lang="sl-SI" sz="1200" b="1" i="0" u="none" strike="noStrike" dirty="0" smtClean="0">
                          <a:solidFill>
                            <a:srgbClr val="000080"/>
                          </a:solidFill>
                          <a:latin typeface="Calibri" pitchFamily="34" charset="0"/>
                        </a:rPr>
                        <a:t>e je mogoče</a:t>
                      </a:r>
                      <a:r>
                        <a:rPr lang="en-US" sz="1200" b="1" i="0" u="none" strike="noStrike" dirty="0" smtClean="0">
                          <a:solidFill>
                            <a:srgbClr val="000080"/>
                          </a:solidFill>
                          <a:latin typeface="Calibri" pitchFamily="34" charset="0"/>
                        </a:rPr>
                        <a:t>)*</a:t>
                      </a:r>
                      <a:endParaRPr lang="en-US" sz="1200" b="1" i="0" u="none" strike="noStrike" dirty="0">
                        <a:solidFill>
                          <a:srgbClr val="000080"/>
                        </a:solidFill>
                        <a:latin typeface="Calibri" pitchFamily="34" charset="0"/>
                      </a:endParaRPr>
                    </a:p>
                  </a:txBody>
                  <a:tcPr marL="0" marR="0" marT="0" marB="0">
                    <a:solidFill>
                      <a:schemeClr val="accent1">
                        <a:lumMod val="20000"/>
                        <a:lumOff val="80000"/>
                        <a:alpha val="94000"/>
                      </a:schemeClr>
                    </a:solidFill>
                  </a:tcPr>
                </a:tc>
                <a:tc>
                  <a:txBody>
                    <a:bodyPr/>
                    <a:lstStyle/>
                    <a:p>
                      <a:pPr algn="ctr" fontAlgn="t"/>
                      <a:r>
                        <a:rPr lang="sl-SI" sz="1600" b="1" i="0" u="none" strike="noStrike" dirty="0" smtClean="0">
                          <a:solidFill>
                            <a:srgbClr val="000080"/>
                          </a:solidFill>
                          <a:latin typeface="Calibri" pitchFamily="34" charset="0"/>
                        </a:rPr>
                        <a:t>Datum</a:t>
                      </a:r>
                      <a:r>
                        <a:rPr lang="en-US" sz="1600" b="1" i="0" u="none" strike="noStrike" dirty="0" smtClean="0">
                          <a:solidFill>
                            <a:srgbClr val="000080"/>
                          </a:solidFill>
                          <a:latin typeface="Calibri" pitchFamily="34" charset="0"/>
                        </a:rPr>
                        <a:t>*</a:t>
                      </a:r>
                      <a:endParaRPr lang="en-US" sz="1600" b="1" i="0" u="none" strike="noStrike" dirty="0">
                        <a:solidFill>
                          <a:srgbClr val="000080"/>
                        </a:solidFill>
                        <a:latin typeface="Calibri" pitchFamily="34" charset="0"/>
                      </a:endParaRPr>
                    </a:p>
                  </a:txBody>
                  <a:tcPr marL="0" marR="0" marT="0" marB="0">
                    <a:solidFill>
                      <a:schemeClr val="accent1">
                        <a:lumMod val="20000"/>
                        <a:lumOff val="80000"/>
                        <a:alpha val="94000"/>
                      </a:schemeClr>
                    </a:solidFill>
                  </a:tcPr>
                </a:tc>
                <a:tc>
                  <a:txBody>
                    <a:bodyPr/>
                    <a:lstStyle/>
                    <a:p>
                      <a:pPr algn="ctr" fontAlgn="t"/>
                      <a:r>
                        <a:rPr lang="sl-SI" sz="1600" b="1" i="0" u="none" strike="noStrike" dirty="0" smtClean="0">
                          <a:solidFill>
                            <a:srgbClr val="000080"/>
                          </a:solidFill>
                          <a:latin typeface="Calibri" pitchFamily="34" charset="0"/>
                        </a:rPr>
                        <a:t>Lokacija</a:t>
                      </a:r>
                      <a:r>
                        <a:rPr lang="en-US" sz="1600" b="1" i="0" u="none" strike="noStrike" dirty="0" smtClean="0">
                          <a:solidFill>
                            <a:srgbClr val="000080"/>
                          </a:solidFill>
                          <a:latin typeface="Calibri" pitchFamily="34" charset="0"/>
                        </a:rPr>
                        <a:t>*</a:t>
                      </a:r>
                      <a:endParaRPr lang="en-US" sz="1600" b="1" i="0" u="none" strike="noStrike" dirty="0">
                        <a:solidFill>
                          <a:srgbClr val="000080"/>
                        </a:solidFill>
                        <a:latin typeface="Calibri" pitchFamily="34" charset="0"/>
                      </a:endParaRPr>
                    </a:p>
                  </a:txBody>
                  <a:tcPr marL="0" marR="0" marT="0" marB="0">
                    <a:solidFill>
                      <a:schemeClr val="accent1">
                        <a:lumMod val="20000"/>
                        <a:lumOff val="80000"/>
                        <a:alpha val="94000"/>
                      </a:schemeClr>
                    </a:solidFill>
                  </a:tcPr>
                </a:tc>
                <a:tc>
                  <a:txBody>
                    <a:bodyPr/>
                    <a:lstStyle/>
                    <a:p>
                      <a:pPr algn="ctr" fontAlgn="t"/>
                      <a:r>
                        <a:rPr lang="sl-SI" sz="1600" b="1" i="0" u="none" strike="noStrike" dirty="0" smtClean="0">
                          <a:solidFill>
                            <a:srgbClr val="000080"/>
                          </a:solidFill>
                          <a:latin typeface="Calibri" pitchFamily="34" charset="0"/>
                        </a:rPr>
                        <a:t>Država</a:t>
                      </a:r>
                      <a:endParaRPr lang="en-US" sz="1600" b="1" i="0" u="none" strike="noStrike" dirty="0">
                        <a:solidFill>
                          <a:srgbClr val="000080"/>
                        </a:solidFill>
                        <a:latin typeface="Calibri" pitchFamily="34" charset="0"/>
                      </a:endParaRPr>
                    </a:p>
                  </a:txBody>
                  <a:tcPr marL="0" marR="0" marT="0" marB="0">
                    <a:solidFill>
                      <a:schemeClr val="accent1">
                        <a:lumMod val="20000"/>
                        <a:lumOff val="80000"/>
                        <a:alpha val="94000"/>
                      </a:schemeClr>
                    </a:solidFill>
                  </a:tcPr>
                </a:tc>
                <a:tc>
                  <a:txBody>
                    <a:bodyPr/>
                    <a:lstStyle/>
                    <a:p>
                      <a:pPr algn="ctr" fontAlgn="t"/>
                      <a:r>
                        <a:rPr lang="sl-SI" sz="1600" b="1" i="0" u="none" strike="noStrike" dirty="0" smtClean="0">
                          <a:solidFill>
                            <a:srgbClr val="000080"/>
                          </a:solidFill>
                          <a:latin typeface="Calibri" pitchFamily="34" charset="0"/>
                        </a:rPr>
                        <a:t>Številčnost</a:t>
                      </a:r>
                      <a:endParaRPr lang="en-US" sz="1600" b="1" i="0" u="none" strike="noStrike" dirty="0">
                        <a:solidFill>
                          <a:srgbClr val="000080"/>
                        </a:solidFill>
                        <a:latin typeface="Calibri" pitchFamily="34" charset="0"/>
                      </a:endParaRPr>
                    </a:p>
                  </a:txBody>
                  <a:tcPr marL="0" marR="0" marT="0" marB="0">
                    <a:solidFill>
                      <a:schemeClr val="accent1">
                        <a:lumMod val="20000"/>
                        <a:lumOff val="80000"/>
                        <a:alpha val="94000"/>
                      </a:schemeClr>
                    </a:solidFill>
                  </a:tcPr>
                </a:tc>
                <a:tc>
                  <a:txBody>
                    <a:bodyPr/>
                    <a:lstStyle/>
                    <a:p>
                      <a:pPr algn="ctr" fontAlgn="t"/>
                      <a:r>
                        <a:rPr lang="sl-SI" sz="1600" b="1" i="0" u="none" strike="noStrike" dirty="0" smtClean="0">
                          <a:solidFill>
                            <a:srgbClr val="000080"/>
                          </a:solidFill>
                          <a:latin typeface="Calibri" pitchFamily="34" charset="0"/>
                        </a:rPr>
                        <a:t>Komentar</a:t>
                      </a:r>
                      <a:endParaRPr lang="en-US" sz="1600" b="1" i="0" u="none" strike="noStrike" dirty="0">
                        <a:solidFill>
                          <a:srgbClr val="000080"/>
                        </a:solidFill>
                        <a:latin typeface="Calibri" pitchFamily="34" charset="0"/>
                      </a:endParaRPr>
                    </a:p>
                  </a:txBody>
                  <a:tcPr marL="0" marR="0" marT="0" marB="0">
                    <a:solidFill>
                      <a:schemeClr val="accent1">
                        <a:lumMod val="20000"/>
                        <a:lumOff val="80000"/>
                        <a:alpha val="94000"/>
                      </a:schemeClr>
                    </a:solidFill>
                  </a:tcPr>
                </a:tc>
              </a:tr>
              <a:tr h="25624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400" dirty="0" smtClean="0">
                          <a:solidFill>
                            <a:schemeClr val="dk1"/>
                          </a:solidFill>
                          <a:latin typeface="Calibri" pitchFamily="34" charset="0"/>
                          <a:ea typeface="+mn-ea"/>
                          <a:cs typeface="+mn-cs"/>
                        </a:rPr>
                        <a:t>Ime osebe/oseb, ki so izvedle opazovanje.</a:t>
                      </a:r>
                    </a:p>
                    <a:p>
                      <a:endParaRPr lang="en-US" sz="1400" dirty="0">
                        <a:latin typeface="Calibri" pitchFamily="34" charset="0"/>
                      </a:endParaRPr>
                    </a:p>
                  </a:txBody>
                  <a:tcPr marL="91439" marR="91439" marT="45716" marB="45716">
                    <a:solidFill>
                      <a:schemeClr val="accent1">
                        <a:lumMod val="20000"/>
                        <a:lumOff val="80000"/>
                        <a:alpha val="94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400" dirty="0" smtClean="0">
                          <a:solidFill>
                            <a:schemeClr val="dk1"/>
                          </a:solidFill>
                          <a:latin typeface="Calibri" pitchFamily="34" charset="0"/>
                          <a:ea typeface="+mn-ea"/>
                          <a:cs typeface="+mn-cs"/>
                        </a:rPr>
                        <a:t>Ime opazovane vrste.</a:t>
                      </a:r>
                      <a:endParaRPr lang="en-IE" sz="1400" dirty="0" smtClean="0">
                        <a:solidFill>
                          <a:schemeClr val="dk1"/>
                        </a:solidFill>
                        <a:latin typeface="Calibri" pitchFamily="34" charset="0"/>
                        <a:ea typeface="+mn-ea"/>
                        <a:cs typeface="+mn-cs"/>
                      </a:endParaRPr>
                    </a:p>
                    <a:p>
                      <a:endParaRPr lang="en-US" sz="1800" dirty="0"/>
                    </a:p>
                  </a:txBody>
                  <a:tcPr marL="91439" marR="91439" marT="45716" marB="45716">
                    <a:solidFill>
                      <a:schemeClr val="accent1">
                        <a:lumMod val="20000"/>
                        <a:lumOff val="80000"/>
                        <a:alpha val="94000"/>
                      </a:schemeClr>
                    </a:solidFill>
                  </a:tcPr>
                </a:tc>
                <a:tc>
                  <a:txBody>
                    <a:bodyPr/>
                    <a:lstStyle/>
                    <a:p>
                      <a:r>
                        <a:rPr lang="sl-SI" sz="1400" dirty="0" smtClean="0">
                          <a:latin typeface="Calibri" pitchFamily="34" charset="0"/>
                        </a:rPr>
                        <a:t>Referenčna mreža šestih</a:t>
                      </a:r>
                      <a:r>
                        <a:rPr lang="sl-SI" sz="1400" baseline="0" dirty="0" smtClean="0">
                          <a:latin typeface="Calibri" pitchFamily="34" charset="0"/>
                        </a:rPr>
                        <a:t> </a:t>
                      </a:r>
                      <a:r>
                        <a:rPr lang="sl-SI" sz="1400" dirty="0" smtClean="0">
                          <a:latin typeface="Calibri" pitchFamily="34" charset="0"/>
                        </a:rPr>
                        <a:t>številk, koordinate s katerimi se določi 100 m kvadrat. Najprimernejša oblika je:</a:t>
                      </a:r>
                      <a:endParaRPr lang="en-US" sz="1400" dirty="0">
                        <a:latin typeface="Calibri" pitchFamily="34" charset="0"/>
                      </a:endParaRPr>
                    </a:p>
                  </a:txBody>
                  <a:tcPr marL="91439" marR="91439" marT="45716" marB="45716">
                    <a:solidFill>
                      <a:schemeClr val="accent1">
                        <a:lumMod val="20000"/>
                        <a:lumOff val="80000"/>
                        <a:alpha val="94000"/>
                      </a:schemeClr>
                    </a:solidFill>
                  </a:tcPr>
                </a:tc>
                <a:tc>
                  <a:txBody>
                    <a:bodyPr/>
                    <a:lstStyle/>
                    <a:p>
                      <a:r>
                        <a:rPr lang="sl-SI" sz="1400" dirty="0" smtClean="0">
                          <a:solidFill>
                            <a:schemeClr val="dk1"/>
                          </a:solidFill>
                          <a:latin typeface="Calibri" pitchFamily="34" charset="0"/>
                          <a:ea typeface="+mn-ea"/>
                          <a:cs typeface="+mn-cs"/>
                        </a:rPr>
                        <a:t>Datum, na katerega je bilo zabeleženo opazovanje.</a:t>
                      </a:r>
                      <a:endParaRPr lang="en-IE" sz="1400" dirty="0" smtClean="0">
                        <a:latin typeface="Calibri" pitchFamily="34" charset="0"/>
                      </a:endParaRPr>
                    </a:p>
                    <a:p>
                      <a:endParaRPr lang="en-US" sz="1800" dirty="0"/>
                    </a:p>
                  </a:txBody>
                  <a:tcPr marL="91439" marR="91439" marT="45716" marB="45716">
                    <a:solidFill>
                      <a:schemeClr val="accent1">
                        <a:lumMod val="20000"/>
                        <a:lumOff val="80000"/>
                        <a:alpha val="94000"/>
                      </a:schemeClr>
                    </a:solidFill>
                  </a:tcPr>
                </a:tc>
                <a:tc>
                  <a:txBody>
                    <a:bodyPr/>
                    <a:lstStyle/>
                    <a:p>
                      <a:r>
                        <a:rPr lang="sl-SI" sz="1400" dirty="0" smtClean="0">
                          <a:latin typeface="Calibri" pitchFamily="34" charset="0"/>
                        </a:rPr>
                        <a:t>Opis, kjer ste opazili opisani organizem. Na primer: "Kilometer severno od Jurčkovega križa". </a:t>
                      </a:r>
                      <a:endParaRPr lang="en-US" sz="1400" dirty="0">
                        <a:latin typeface="Calibri" pitchFamily="34" charset="0"/>
                      </a:endParaRPr>
                    </a:p>
                  </a:txBody>
                  <a:tcPr marL="91439" marR="91439" marT="45716" marB="45716">
                    <a:solidFill>
                      <a:schemeClr val="accent1">
                        <a:lumMod val="20000"/>
                        <a:lumOff val="80000"/>
                        <a:alpha val="94000"/>
                      </a:schemeClr>
                    </a:solidFill>
                  </a:tcPr>
                </a:tc>
                <a:tc>
                  <a:txBody>
                    <a:bodyPr/>
                    <a:lstStyle/>
                    <a:p>
                      <a:endParaRPr lang="en-US" sz="1800" dirty="0"/>
                    </a:p>
                  </a:txBody>
                  <a:tcPr marL="91439" marR="91439" marT="45716" marB="45716">
                    <a:solidFill>
                      <a:schemeClr val="accent1">
                        <a:lumMod val="20000"/>
                        <a:lumOff val="80000"/>
                        <a:alpha val="94000"/>
                      </a:schemeClr>
                    </a:solidFill>
                  </a:tcPr>
                </a:tc>
                <a:tc>
                  <a:txBody>
                    <a:bodyPr/>
                    <a:lstStyle/>
                    <a:p>
                      <a:endParaRPr lang="en-US" sz="1800" dirty="0"/>
                    </a:p>
                  </a:txBody>
                  <a:tcPr marL="91439" marR="91439" marT="45716" marB="45716">
                    <a:solidFill>
                      <a:schemeClr val="accent1">
                        <a:lumMod val="20000"/>
                        <a:lumOff val="80000"/>
                        <a:alpha val="94000"/>
                      </a:schemeClr>
                    </a:solidFill>
                  </a:tcPr>
                </a:tc>
                <a:tc>
                  <a:txBody>
                    <a:bodyPr/>
                    <a:lstStyle/>
                    <a:p>
                      <a:endParaRPr lang="en-US" sz="1800" dirty="0"/>
                    </a:p>
                  </a:txBody>
                  <a:tcPr marL="91439" marR="91439" marT="45716" marB="45716">
                    <a:solidFill>
                      <a:schemeClr val="accent1">
                        <a:lumMod val="20000"/>
                        <a:lumOff val="80000"/>
                        <a:alpha val="94000"/>
                      </a:schemeClr>
                    </a:solidFill>
                  </a:tcPr>
                </a:tc>
              </a:tr>
              <a:tr h="579090">
                <a:tc>
                  <a:txBody>
                    <a:bodyPr/>
                    <a:lstStyle/>
                    <a:p>
                      <a:r>
                        <a:rPr lang="en-IE" sz="1400" dirty="0" smtClean="0">
                          <a:solidFill>
                            <a:srgbClr val="FF0000"/>
                          </a:solidFill>
                          <a:latin typeface="Calibri" pitchFamily="34" charset="0"/>
                        </a:rPr>
                        <a:t>Rachel Boyle</a:t>
                      </a:r>
                      <a:endParaRPr lang="en-US" sz="1400" dirty="0">
                        <a:solidFill>
                          <a:srgbClr val="FF0000"/>
                        </a:solidFill>
                        <a:latin typeface="Calibri" pitchFamily="34" charset="0"/>
                      </a:endParaRPr>
                    </a:p>
                  </a:txBody>
                  <a:tcPr marL="91439" marR="91439" marT="45716" marB="45716">
                    <a:solidFill>
                      <a:schemeClr val="accent1">
                        <a:lumMod val="20000"/>
                        <a:lumOff val="80000"/>
                        <a:alpha val="94000"/>
                      </a:schemeClr>
                    </a:solidFill>
                  </a:tcPr>
                </a:tc>
                <a:tc>
                  <a:txBody>
                    <a:bodyPr/>
                    <a:lstStyle/>
                    <a:p>
                      <a:r>
                        <a:rPr lang="sl-SI" sz="1000" dirty="0" smtClean="0">
                          <a:solidFill>
                            <a:srgbClr val="FF0000"/>
                          </a:solidFill>
                          <a:latin typeface="Calibri" pitchFamily="34" charset="0"/>
                        </a:rPr>
                        <a:t>Mali koprivar</a:t>
                      </a:r>
                      <a:endParaRPr lang="en-US" sz="1200" dirty="0">
                        <a:solidFill>
                          <a:srgbClr val="FF0000"/>
                        </a:solidFill>
                        <a:latin typeface="Calibri" pitchFamily="34" charset="0"/>
                      </a:endParaRPr>
                    </a:p>
                  </a:txBody>
                  <a:tcPr marL="91439" marR="91439" marT="45716" marB="45716">
                    <a:solidFill>
                      <a:schemeClr val="accent1">
                        <a:lumMod val="20000"/>
                        <a:lumOff val="80000"/>
                        <a:alpha val="94000"/>
                      </a:schemeClr>
                    </a:solidFill>
                  </a:tcPr>
                </a:tc>
                <a:tc>
                  <a:txBody>
                    <a:bodyPr/>
                    <a:lstStyle/>
                    <a:p>
                      <a:r>
                        <a:rPr lang="en-IE" sz="1400" dirty="0" smtClean="0">
                          <a:solidFill>
                            <a:srgbClr val="FF0000"/>
                          </a:solidFill>
                          <a:latin typeface="Calibri" pitchFamily="34" charset="0"/>
                          <a:ea typeface="+mn-ea"/>
                          <a:cs typeface="+mn-cs"/>
                        </a:rPr>
                        <a:t>M518152</a:t>
                      </a:r>
                      <a:endParaRPr lang="en-US" sz="1400" dirty="0">
                        <a:solidFill>
                          <a:srgbClr val="FF0000"/>
                        </a:solidFill>
                        <a:latin typeface="Calibri" pitchFamily="34" charset="0"/>
                      </a:endParaRPr>
                    </a:p>
                  </a:txBody>
                  <a:tcPr marL="91439" marR="91439" marT="45716" marB="45716">
                    <a:solidFill>
                      <a:schemeClr val="accent1">
                        <a:lumMod val="20000"/>
                        <a:lumOff val="80000"/>
                        <a:alpha val="94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solidFill>
                            <a:srgbClr val="FF0000"/>
                          </a:solidFill>
                          <a:latin typeface="Calibri" pitchFamily="34" charset="0"/>
                          <a:ea typeface="+mn-ea"/>
                          <a:cs typeface="+mn-cs"/>
                        </a:rPr>
                        <a:t>dd</a:t>
                      </a:r>
                      <a:r>
                        <a:rPr lang="en-GB" sz="1400" dirty="0" smtClean="0">
                          <a:solidFill>
                            <a:srgbClr val="FF0000"/>
                          </a:solidFill>
                          <a:latin typeface="Calibri" pitchFamily="34" charset="0"/>
                          <a:ea typeface="+mn-ea"/>
                          <a:cs typeface="+mn-cs"/>
                        </a:rPr>
                        <a:t>/mm/</a:t>
                      </a:r>
                      <a:r>
                        <a:rPr lang="sl-SI" sz="1400" dirty="0" err="1" smtClean="0">
                          <a:solidFill>
                            <a:srgbClr val="FF0000"/>
                          </a:solidFill>
                          <a:latin typeface="Calibri" pitchFamily="34" charset="0"/>
                          <a:ea typeface="+mn-ea"/>
                          <a:cs typeface="+mn-cs"/>
                        </a:rPr>
                        <a:t>llll</a:t>
                      </a:r>
                      <a:endParaRPr lang="en-IE" sz="1400" dirty="0" smtClean="0">
                        <a:solidFill>
                          <a:srgbClr val="FF0000"/>
                        </a:solidFill>
                        <a:latin typeface="Calibri" pitchFamily="34" charset="0"/>
                        <a:ea typeface="+mn-ea"/>
                        <a:cs typeface="+mn-cs"/>
                      </a:endParaRPr>
                    </a:p>
                    <a:p>
                      <a:endParaRPr lang="en-US" sz="1800" dirty="0">
                        <a:solidFill>
                          <a:srgbClr val="FF0000"/>
                        </a:solidFill>
                      </a:endParaRPr>
                    </a:p>
                  </a:txBody>
                  <a:tcPr marL="91439" marR="91439" marT="45716" marB="45716">
                    <a:solidFill>
                      <a:schemeClr val="accent1">
                        <a:lumMod val="20000"/>
                        <a:lumOff val="80000"/>
                        <a:alpha val="94000"/>
                      </a:schemeClr>
                    </a:solidFill>
                  </a:tcPr>
                </a:tc>
                <a:tc>
                  <a:txBody>
                    <a:bodyPr/>
                    <a:lstStyle/>
                    <a:p>
                      <a:endParaRPr lang="en-US" sz="1800" dirty="0">
                        <a:solidFill>
                          <a:srgbClr val="FF0000"/>
                        </a:solidFill>
                      </a:endParaRPr>
                    </a:p>
                  </a:txBody>
                  <a:tcPr marL="91439" marR="91439" marT="45716" marB="45716">
                    <a:solidFill>
                      <a:schemeClr val="accent1">
                        <a:lumMod val="20000"/>
                        <a:lumOff val="80000"/>
                        <a:alpha val="94000"/>
                      </a:schemeClr>
                    </a:solidFill>
                  </a:tcPr>
                </a:tc>
                <a:tc>
                  <a:txBody>
                    <a:bodyPr/>
                    <a:lstStyle/>
                    <a:p>
                      <a:r>
                        <a:rPr lang="sl-SI" sz="1200" dirty="0" smtClean="0">
                          <a:solidFill>
                            <a:srgbClr val="FF0000"/>
                          </a:solidFill>
                          <a:latin typeface="Calibri" pitchFamily="34" charset="0"/>
                        </a:rPr>
                        <a:t>Slovenija</a:t>
                      </a:r>
                      <a:endParaRPr lang="en-US" sz="1200" dirty="0">
                        <a:solidFill>
                          <a:srgbClr val="FF0000"/>
                        </a:solidFill>
                        <a:latin typeface="Calibri" pitchFamily="34" charset="0"/>
                      </a:endParaRPr>
                    </a:p>
                  </a:txBody>
                  <a:tcPr marL="91439" marR="91439" marT="45716" marB="45716">
                    <a:solidFill>
                      <a:schemeClr val="accent1">
                        <a:lumMod val="20000"/>
                        <a:lumOff val="80000"/>
                        <a:alpha val="94000"/>
                      </a:schemeClr>
                    </a:solidFill>
                  </a:tcPr>
                </a:tc>
                <a:tc>
                  <a:txBody>
                    <a:bodyPr/>
                    <a:lstStyle/>
                    <a:p>
                      <a:pPr algn="ctr"/>
                      <a:r>
                        <a:rPr lang="en-IE" sz="1400" dirty="0" smtClean="0">
                          <a:solidFill>
                            <a:srgbClr val="FF0000"/>
                          </a:solidFill>
                          <a:latin typeface="Calibri" pitchFamily="34" charset="0"/>
                        </a:rPr>
                        <a:t>1</a:t>
                      </a:r>
                      <a:endParaRPr lang="en-US" sz="1400" dirty="0">
                        <a:solidFill>
                          <a:srgbClr val="FF0000"/>
                        </a:solidFill>
                        <a:latin typeface="Calibri" pitchFamily="34" charset="0"/>
                      </a:endParaRPr>
                    </a:p>
                  </a:txBody>
                  <a:tcPr marL="91439" marR="91439" marT="45716" marB="45716">
                    <a:solidFill>
                      <a:schemeClr val="accent1">
                        <a:lumMod val="20000"/>
                        <a:lumOff val="80000"/>
                        <a:alpha val="94000"/>
                      </a:schemeClr>
                    </a:solidFill>
                  </a:tcPr>
                </a:tc>
                <a:tc>
                  <a:txBody>
                    <a:bodyPr/>
                    <a:lstStyle/>
                    <a:p>
                      <a:r>
                        <a:rPr lang="sl-SI" sz="1400" dirty="0" smtClean="0">
                          <a:solidFill>
                            <a:srgbClr val="FF0000"/>
                          </a:solidFill>
                          <a:latin typeface="Calibri" pitchFamily="34" charset="0"/>
                        </a:rPr>
                        <a:t>Počival na grmu</a:t>
                      </a:r>
                      <a:endParaRPr lang="en-US" sz="1400" dirty="0">
                        <a:solidFill>
                          <a:srgbClr val="FF0000"/>
                        </a:solidFill>
                        <a:latin typeface="Calibri" pitchFamily="34" charset="0"/>
                      </a:endParaRPr>
                    </a:p>
                  </a:txBody>
                  <a:tcPr marL="91439" marR="91439" marT="45716" marB="45716">
                    <a:solidFill>
                      <a:schemeClr val="accent1">
                        <a:lumMod val="20000"/>
                        <a:lumOff val="80000"/>
                        <a:alpha val="94000"/>
                      </a:schemeClr>
                    </a:solidFill>
                  </a:tcPr>
                </a:tc>
              </a:tr>
              <a:tr h="944834">
                <a:tc gridSpan="8">
                  <a:txBody>
                    <a:bodyPr/>
                    <a:lstStyle/>
                    <a:p>
                      <a:pPr lvl="0">
                        <a:buFont typeface="Arial" pitchFamily="34" charset="0"/>
                        <a:buChar char="•"/>
                      </a:pPr>
                      <a:r>
                        <a:rPr lang="sl-SI" sz="1400" dirty="0" smtClean="0">
                          <a:latin typeface="Calibri" pitchFamily="34" charset="0"/>
                        </a:rPr>
                        <a:t> Prvih 5 stolpcev je obveznih.</a:t>
                      </a:r>
                      <a:endParaRPr lang="en-IE" sz="1400" baseline="0" dirty="0" smtClean="0">
                        <a:latin typeface="Calibri" pitchFamily="34" charset="0"/>
                      </a:endParaRPr>
                    </a:p>
                    <a:p>
                      <a:pPr lvl="0">
                        <a:buFont typeface="Arial" pitchFamily="34" charset="0"/>
                        <a:buChar char="•"/>
                      </a:pPr>
                      <a:r>
                        <a:rPr lang="sl-SI" sz="1400" dirty="0" smtClean="0">
                          <a:latin typeface="Calibri" pitchFamily="34" charset="0"/>
                        </a:rPr>
                        <a:t>Neobvezni stolpci so priporočljivi</a:t>
                      </a:r>
                      <a:r>
                        <a:rPr lang="sl-SI" sz="1400" baseline="0" dirty="0" smtClean="0">
                          <a:latin typeface="Calibri" pitchFamily="34" charset="0"/>
                        </a:rPr>
                        <a:t> </a:t>
                      </a:r>
                      <a:r>
                        <a:rPr lang="sl-SI" sz="1400" dirty="0" smtClean="0">
                          <a:latin typeface="Calibri" pitchFamily="34" charset="0"/>
                        </a:rPr>
                        <a:t>kjer lahko podatke</a:t>
                      </a:r>
                      <a:r>
                        <a:rPr lang="sl-SI" sz="1400" baseline="0" dirty="0" smtClean="0">
                          <a:latin typeface="Calibri" pitchFamily="34" charset="0"/>
                        </a:rPr>
                        <a:t> dobite brez težav</a:t>
                      </a:r>
                      <a:r>
                        <a:rPr lang="sl-SI" sz="1400" dirty="0" smtClean="0">
                          <a:latin typeface="Calibri" pitchFamily="34" charset="0"/>
                        </a:rPr>
                        <a:t>. Morda boste želeli dodati svoje stolpce, ki bi ustrezali</a:t>
                      </a:r>
                      <a:r>
                        <a:rPr lang="sl-SI" sz="1400" baseline="0" dirty="0" smtClean="0">
                          <a:latin typeface="Calibri" pitchFamily="34" charset="0"/>
                        </a:rPr>
                        <a:t> vašim</a:t>
                      </a:r>
                      <a:r>
                        <a:rPr lang="sl-SI" sz="1400" dirty="0" smtClean="0">
                          <a:latin typeface="Calibri" pitchFamily="34" charset="0"/>
                        </a:rPr>
                        <a:t> podatkom, na primer: višina, položaj, faza življenjskega</a:t>
                      </a:r>
                      <a:r>
                        <a:rPr lang="sl-SI" sz="1400" baseline="0" dirty="0" smtClean="0">
                          <a:latin typeface="Calibri" pitchFamily="34" charset="0"/>
                        </a:rPr>
                        <a:t> cikla</a:t>
                      </a:r>
                      <a:r>
                        <a:rPr lang="sl-SI" sz="1400" dirty="0" smtClean="0">
                          <a:latin typeface="Calibri" pitchFamily="34" charset="0"/>
                        </a:rPr>
                        <a:t> ... Dodate lahko toliko stolpcev, kolikor jih želite.</a:t>
                      </a:r>
                      <a:endParaRPr lang="en-US" sz="1400" dirty="0">
                        <a:latin typeface="Calibri" pitchFamily="34" charset="0"/>
                      </a:endParaRPr>
                    </a:p>
                  </a:txBody>
                  <a:tcPr marL="91439" marR="91439" marT="45716" marB="45716">
                    <a:solidFill>
                      <a:schemeClr val="accent1">
                        <a:lumMod val="20000"/>
                        <a:lumOff val="80000"/>
                        <a:alpha val="94000"/>
                      </a:schemeClr>
                    </a:solidFill>
                  </a:tcPr>
                </a:tc>
                <a:tc hMerge="1">
                  <a:txBody>
                    <a:bodyPr/>
                    <a:lstStyle/>
                    <a:p>
                      <a:endParaRPr lang="en-US" dirty="0"/>
                    </a:p>
                  </a:txBody>
                  <a:tcPr>
                    <a:solidFill>
                      <a:schemeClr val="accent1">
                        <a:lumMod val="20000"/>
                        <a:lumOff val="80000"/>
                        <a:alpha val="94000"/>
                      </a:schemeClr>
                    </a:solidFill>
                  </a:tcPr>
                </a:tc>
                <a:tc hMerge="1">
                  <a:txBody>
                    <a:bodyPr/>
                    <a:lstStyle/>
                    <a:p>
                      <a:endParaRPr lang="en-US" dirty="0"/>
                    </a:p>
                  </a:txBody>
                  <a:tcPr>
                    <a:solidFill>
                      <a:schemeClr val="accent1">
                        <a:lumMod val="20000"/>
                        <a:lumOff val="80000"/>
                        <a:alpha val="94000"/>
                      </a:schemeClr>
                    </a:solidFill>
                  </a:tcPr>
                </a:tc>
                <a:tc hMerge="1">
                  <a:txBody>
                    <a:bodyPr/>
                    <a:lstStyle/>
                    <a:p>
                      <a:endParaRPr lang="en-US" dirty="0"/>
                    </a:p>
                  </a:txBody>
                  <a:tcPr>
                    <a:solidFill>
                      <a:schemeClr val="accent1">
                        <a:lumMod val="20000"/>
                        <a:lumOff val="80000"/>
                        <a:alpha val="94000"/>
                      </a:schemeClr>
                    </a:solidFill>
                  </a:tcPr>
                </a:tc>
                <a:tc hMerge="1">
                  <a:txBody>
                    <a:bodyPr/>
                    <a:lstStyle/>
                    <a:p>
                      <a:endParaRPr lang="en-US" dirty="0"/>
                    </a:p>
                  </a:txBody>
                  <a:tcPr>
                    <a:solidFill>
                      <a:schemeClr val="accent1">
                        <a:lumMod val="20000"/>
                        <a:lumOff val="80000"/>
                        <a:alpha val="94000"/>
                      </a:schemeClr>
                    </a:solidFill>
                  </a:tcPr>
                </a:tc>
                <a:tc hMerge="1">
                  <a:txBody>
                    <a:bodyPr/>
                    <a:lstStyle/>
                    <a:p>
                      <a:endParaRPr lang="en-US" dirty="0"/>
                    </a:p>
                  </a:txBody>
                  <a:tcPr>
                    <a:solidFill>
                      <a:schemeClr val="accent1">
                        <a:lumMod val="20000"/>
                        <a:lumOff val="80000"/>
                        <a:alpha val="94000"/>
                      </a:schemeClr>
                    </a:solidFill>
                  </a:tcPr>
                </a:tc>
                <a:tc hMerge="1">
                  <a:txBody>
                    <a:bodyPr/>
                    <a:lstStyle/>
                    <a:p>
                      <a:endParaRPr lang="en-US" dirty="0"/>
                    </a:p>
                  </a:txBody>
                  <a:tcPr>
                    <a:solidFill>
                      <a:schemeClr val="accent1">
                        <a:lumMod val="20000"/>
                        <a:lumOff val="80000"/>
                        <a:alpha val="94000"/>
                      </a:schemeClr>
                    </a:solidFill>
                  </a:tcPr>
                </a:tc>
                <a:tc hMerge="1">
                  <a:txBody>
                    <a:bodyPr/>
                    <a:lstStyle/>
                    <a:p>
                      <a:endParaRPr lang="en-US" dirty="0"/>
                    </a:p>
                  </a:txBody>
                  <a:tcPr>
                    <a:solidFill>
                      <a:schemeClr val="accent1">
                        <a:lumMod val="20000"/>
                        <a:lumOff val="80000"/>
                        <a:alpha val="94000"/>
                      </a:schemeClr>
                    </a:solidFill>
                  </a:tcPr>
                </a:tc>
              </a:tr>
            </a:tbl>
          </a:graphicData>
        </a:graphic>
      </p:graphicFrame>
    </p:spTree>
    <p:extLst>
      <p:ext uri="{BB962C8B-B14F-4D97-AF65-F5344CB8AC3E}">
        <p14:creationId xmlns:p14="http://schemas.microsoft.com/office/powerpoint/2010/main" val="20003486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Nikoli ne nehajte raziskovati </a:t>
            </a:r>
            <a:r>
              <a:rPr lang="en-GB" dirty="0" smtClean="0"/>
              <a:t>…</a:t>
            </a:r>
            <a:endParaRPr lang="en-GB" dirty="0"/>
          </a:p>
        </p:txBody>
      </p:sp>
      <p:sp>
        <p:nvSpPr>
          <p:cNvPr id="3" name="Content Placeholder 2"/>
          <p:cNvSpPr>
            <a:spLocks noGrp="1"/>
          </p:cNvSpPr>
          <p:nvPr>
            <p:ph idx="1"/>
          </p:nvPr>
        </p:nvSpPr>
        <p:spPr>
          <a:xfrm>
            <a:off x="2627312" y="1955800"/>
            <a:ext cx="8915400" cy="3777622"/>
          </a:xfrm>
        </p:spPr>
        <p:txBody>
          <a:bodyPr>
            <a:normAutofit/>
          </a:bodyPr>
          <a:lstStyle/>
          <a:p>
            <a:pPr marL="0" indent="0">
              <a:buNone/>
            </a:pPr>
            <a:r>
              <a:rPr lang="sl-SI" sz="2400" dirty="0" smtClean="0"/>
              <a:t>Nikoli ne veste kaj boste našli!</a:t>
            </a:r>
            <a:endParaRPr lang="en-GB" sz="2400" dirty="0"/>
          </a:p>
        </p:txBody>
      </p:sp>
      <p:pic>
        <p:nvPicPr>
          <p:cNvPr id="4" name="Picture 2" descr="C:\Documents and Settings\rboyle\My Documents\My Pictures\My Pictures\Biodiversity\Cross beach 0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0146" y="3495584"/>
            <a:ext cx="4122522" cy="3092324"/>
          </a:xfrm>
          <a:prstGeom prst="rect">
            <a:avLst/>
          </a:prstGeom>
          <a:ln>
            <a:noFill/>
          </a:ln>
          <a:effectLst>
            <a:softEdge rad="112500"/>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9212" y="2934867"/>
            <a:ext cx="4957313" cy="3717985"/>
          </a:xfrm>
          <a:prstGeom prst="rect">
            <a:avLst/>
          </a:prstGeom>
          <a:ln>
            <a:noFill/>
          </a:ln>
          <a:effectLst>
            <a:softEdge rad="112500"/>
          </a:effectLst>
        </p:spPr>
      </p:pic>
    </p:spTree>
    <p:extLst>
      <p:ext uri="{BB962C8B-B14F-4D97-AF65-F5344CB8AC3E}">
        <p14:creationId xmlns:p14="http://schemas.microsoft.com/office/powerpoint/2010/main" val="21078353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Tretji korak</a:t>
            </a:r>
            <a:r>
              <a:rPr lang="en-GB" dirty="0" smtClean="0"/>
              <a:t>- </a:t>
            </a:r>
            <a:r>
              <a:rPr lang="sl-SI" dirty="0" smtClean="0"/>
              <a:t>Ukrep</a:t>
            </a:r>
            <a:endParaRPr lang="en-GB" dirty="0"/>
          </a:p>
        </p:txBody>
      </p:sp>
      <p:sp>
        <p:nvSpPr>
          <p:cNvPr id="3" name="Content Placeholder 2"/>
          <p:cNvSpPr>
            <a:spLocks noGrp="1"/>
          </p:cNvSpPr>
          <p:nvPr>
            <p:ph idx="1"/>
          </p:nvPr>
        </p:nvSpPr>
        <p:spPr>
          <a:xfrm>
            <a:off x="2413000" y="1600200"/>
            <a:ext cx="9091612" cy="4813300"/>
          </a:xfrm>
        </p:spPr>
        <p:txBody>
          <a:bodyPr>
            <a:normAutofit/>
          </a:bodyPr>
          <a:lstStyle/>
          <a:p>
            <a:r>
              <a:rPr lang="sl-SI" sz="2400" dirty="0" smtClean="0"/>
              <a:t>Povečajte raven zavedanja.</a:t>
            </a:r>
            <a:endParaRPr lang="en-GB" sz="2400" dirty="0" smtClean="0"/>
          </a:p>
          <a:p>
            <a:r>
              <a:rPr lang="sl-SI" sz="2400" dirty="0" smtClean="0"/>
              <a:t>Če je mogoče povečajte število avtohtonih vrst in vrstne pestrosti.</a:t>
            </a:r>
            <a:endParaRPr lang="en-GB" sz="2400" dirty="0"/>
          </a:p>
        </p:txBody>
      </p:sp>
      <p:graphicFrame>
        <p:nvGraphicFramePr>
          <p:cNvPr id="4" name="Picture Placeholder 17"/>
          <p:cNvGraphicFramePr>
            <a:graphicFrameLocks/>
          </p:cNvGraphicFramePr>
          <p:nvPr>
            <p:extLst>
              <p:ext uri="{D42A27DB-BD31-4B8C-83A1-F6EECF244321}">
                <p14:modId xmlns:p14="http://schemas.microsoft.com/office/powerpoint/2010/main" val="4137275276"/>
              </p:ext>
            </p:extLst>
          </p:nvPr>
        </p:nvGraphicFramePr>
        <p:xfrm>
          <a:off x="2773987" y="3200399"/>
          <a:ext cx="6890712" cy="3154680"/>
        </p:xfrm>
        <a:graphic>
          <a:graphicData uri="http://schemas.openxmlformats.org/drawingml/2006/table">
            <a:tbl>
              <a:tblPr/>
              <a:tblGrid>
                <a:gridCol w="2804518"/>
                <a:gridCol w="2043787"/>
                <a:gridCol w="2042407"/>
              </a:tblGrid>
              <a:tr h="575419">
                <a:tc>
                  <a:txBody>
                    <a:bodyPr/>
                    <a:lstStyle/>
                    <a:p>
                      <a:pPr algn="l">
                        <a:lnSpc>
                          <a:spcPct val="115000"/>
                        </a:lnSpc>
                        <a:spcAft>
                          <a:spcPts val="0"/>
                        </a:spcAft>
                      </a:pPr>
                      <a:r>
                        <a:rPr lang="sl-SI" sz="2000" b="1" dirty="0" smtClean="0">
                          <a:solidFill>
                            <a:srgbClr val="000000"/>
                          </a:solidFill>
                          <a:latin typeface="Century Gothic"/>
                          <a:ea typeface="Calibri"/>
                          <a:cs typeface="Century Gothic"/>
                        </a:rPr>
                        <a:t>Ukrep</a:t>
                      </a:r>
                      <a:endParaRPr lang="en-IE" sz="200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l">
                        <a:lnSpc>
                          <a:spcPct val="115000"/>
                        </a:lnSpc>
                        <a:spcAft>
                          <a:spcPts val="0"/>
                        </a:spcAft>
                      </a:pPr>
                      <a:r>
                        <a:rPr lang="sl-SI" sz="2000" b="1" dirty="0" smtClean="0">
                          <a:solidFill>
                            <a:srgbClr val="000000"/>
                          </a:solidFill>
                          <a:latin typeface="Century Gothic"/>
                          <a:ea typeface="Calibri"/>
                          <a:cs typeface="Century Gothic"/>
                        </a:rPr>
                        <a:t>Oseba/skupina, ki je odgovorna</a:t>
                      </a:r>
                      <a:endParaRPr lang="en-IE" sz="200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l">
                        <a:lnSpc>
                          <a:spcPct val="115000"/>
                        </a:lnSpc>
                        <a:spcAft>
                          <a:spcPts val="0"/>
                        </a:spcAft>
                      </a:pPr>
                      <a:r>
                        <a:rPr lang="sl-SI" sz="2000" b="1" dirty="0" smtClean="0">
                          <a:solidFill>
                            <a:srgbClr val="000000"/>
                          </a:solidFill>
                          <a:latin typeface="Century Gothic"/>
                          <a:ea typeface="Calibri"/>
                          <a:cs typeface="Century Gothic"/>
                        </a:rPr>
                        <a:t>Časovni okvir</a:t>
                      </a:r>
                      <a:endParaRPr lang="en-IE" sz="200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1150842">
                <a:tc>
                  <a:txBody>
                    <a:bodyPr/>
                    <a:lstStyle/>
                    <a:p>
                      <a:pPr algn="l">
                        <a:lnSpc>
                          <a:spcPct val="115000"/>
                        </a:lnSpc>
                        <a:spcAft>
                          <a:spcPts val="0"/>
                        </a:spcAft>
                      </a:pPr>
                      <a:r>
                        <a:rPr lang="sl-SI" sz="2000" dirty="0" smtClean="0"/>
                        <a:t>Izvesti raziskavo o biotski raznovrstnosti med učenci in zaposlenimi</a:t>
                      </a:r>
                      <a:endParaRPr lang="en-IE" sz="200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sl-SI" sz="2000" dirty="0" smtClean="0">
                          <a:solidFill>
                            <a:srgbClr val="000000"/>
                          </a:solidFill>
                          <a:latin typeface="Century Gothic"/>
                          <a:ea typeface="Calibri"/>
                          <a:cs typeface="Century Gothic"/>
                        </a:rPr>
                        <a:t>Učenci in učitelji</a:t>
                      </a:r>
                      <a:endParaRPr lang="en-IE" sz="200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sl-SI" sz="2000" dirty="0" smtClean="0">
                          <a:solidFill>
                            <a:srgbClr val="000000"/>
                          </a:solidFill>
                          <a:latin typeface="Century Gothic"/>
                          <a:ea typeface="Calibri"/>
                          <a:cs typeface="Century Gothic"/>
                        </a:rPr>
                        <a:t>Do sredine decembra</a:t>
                      </a:r>
                      <a:endParaRPr lang="en-IE" sz="200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132">
                <a:tc>
                  <a:txBody>
                    <a:bodyPr/>
                    <a:lstStyle/>
                    <a:p>
                      <a:pPr algn="l">
                        <a:lnSpc>
                          <a:spcPct val="115000"/>
                        </a:lnSpc>
                        <a:spcAft>
                          <a:spcPts val="0"/>
                        </a:spcAft>
                      </a:pPr>
                      <a:r>
                        <a:rPr lang="sl-SI" sz="2000" b="0" dirty="0" smtClean="0">
                          <a:solidFill>
                            <a:srgbClr val="000000"/>
                          </a:solidFill>
                          <a:latin typeface="Century Gothic"/>
                          <a:ea typeface="Calibri"/>
                          <a:cs typeface="Century Gothic"/>
                        </a:rPr>
                        <a:t>Zemljevid habitata</a:t>
                      </a:r>
                      <a:r>
                        <a:rPr lang="sl-SI" sz="2000" b="0" baseline="0" dirty="0" smtClean="0">
                          <a:solidFill>
                            <a:srgbClr val="000000"/>
                          </a:solidFill>
                          <a:latin typeface="Century Gothic"/>
                          <a:ea typeface="Calibri"/>
                          <a:cs typeface="Century Gothic"/>
                        </a:rPr>
                        <a:t> in biotska raznovrstnost okolice naše šole</a:t>
                      </a:r>
                      <a:endParaRPr lang="en-IE" sz="2000" b="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sl-SI" sz="2000" dirty="0" smtClean="0">
                          <a:solidFill>
                            <a:srgbClr val="000000"/>
                          </a:solidFill>
                          <a:latin typeface="Century Gothic"/>
                          <a:ea typeface="Calibri"/>
                          <a:cs typeface="Century Gothic"/>
                        </a:rPr>
                        <a:t>Učenci in učitelji</a:t>
                      </a:r>
                      <a:endParaRPr lang="en-IE" sz="200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sl-SI" sz="2000" dirty="0" smtClean="0">
                          <a:solidFill>
                            <a:srgbClr val="000000"/>
                          </a:solidFill>
                          <a:latin typeface="Century Gothic"/>
                          <a:ea typeface="Calibri"/>
                          <a:cs typeface="Century Gothic"/>
                        </a:rPr>
                        <a:t>Do sredine decembra</a:t>
                      </a:r>
                      <a:endParaRPr lang="en-IE" sz="2000" dirty="0">
                        <a:solidFill>
                          <a:srgbClr val="000000"/>
                        </a:solidFill>
                        <a:latin typeface="Century Gothic"/>
                        <a:ea typeface="Calibri"/>
                        <a:cs typeface="Century Gothic"/>
                      </a:endParaRPr>
                    </a:p>
                  </a:txBody>
                  <a:tcPr marL="27430" marR="27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701036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Tretji korak </a:t>
            </a:r>
            <a:r>
              <a:rPr lang="en-GB" dirty="0" smtClean="0"/>
              <a:t>- </a:t>
            </a:r>
            <a:r>
              <a:rPr lang="sl-SI" dirty="0" smtClean="0"/>
              <a:t>Ukrep</a:t>
            </a:r>
            <a:endParaRPr lang="en-GB" dirty="0"/>
          </a:p>
        </p:txBody>
      </p:sp>
      <p:sp>
        <p:nvSpPr>
          <p:cNvPr id="3" name="Content Placeholder 2"/>
          <p:cNvSpPr>
            <a:spLocks noGrp="1"/>
          </p:cNvSpPr>
          <p:nvPr>
            <p:ph idx="1"/>
          </p:nvPr>
        </p:nvSpPr>
        <p:spPr>
          <a:xfrm>
            <a:off x="1787858" y="1573600"/>
            <a:ext cx="10153934" cy="5017699"/>
          </a:xfrm>
        </p:spPr>
        <p:txBody>
          <a:bodyPr>
            <a:normAutofit/>
          </a:bodyPr>
          <a:lstStyle/>
          <a:p>
            <a:pPr marL="57144" indent="0" defTabSz="457207">
              <a:buClr>
                <a:schemeClr val="bg2">
                  <a:lumMod val="40000"/>
                  <a:lumOff val="60000"/>
                </a:schemeClr>
              </a:buClr>
              <a:buNone/>
              <a:defRPr/>
            </a:pPr>
            <a:r>
              <a:rPr lang="sl-SI" sz="2300" b="1" dirty="0" smtClean="0"/>
              <a:t>Povečajte raven zavedanja</a:t>
            </a:r>
            <a:endParaRPr lang="en-IE" sz="2300" b="1" dirty="0" smtClean="0"/>
          </a:p>
          <a:p>
            <a:pPr marL="800100" lvl="1" indent="-342900">
              <a:buFont typeface="Arial"/>
              <a:buNone/>
              <a:defRPr/>
            </a:pPr>
            <a:endParaRPr lang="en-IE" sz="1800" b="1" dirty="0" smtClean="0"/>
          </a:p>
          <a:p>
            <a:pPr lvl="1">
              <a:buFont typeface="Wingdings" panose="05000000000000000000" pitchFamily="2" charset="2"/>
              <a:buChar char="ü"/>
              <a:defRPr/>
            </a:pPr>
            <a:r>
              <a:rPr lang="sl-SI" sz="2200" dirty="0" smtClean="0"/>
              <a:t>Razvijte nov zakonik (plakat / slogan / projekti).</a:t>
            </a:r>
          </a:p>
          <a:p>
            <a:pPr lvl="1">
              <a:buFont typeface="Wingdings" panose="05000000000000000000" pitchFamily="2" charset="2"/>
              <a:buChar char="ü"/>
              <a:defRPr/>
            </a:pPr>
            <a:r>
              <a:rPr lang="sl-SI" sz="2200" dirty="0" smtClean="0"/>
              <a:t>Analizirajte ankete iz Pregleda.</a:t>
            </a:r>
            <a:endParaRPr lang="en-IE" sz="2200" dirty="0" smtClean="0"/>
          </a:p>
          <a:p>
            <a:pPr lvl="1">
              <a:buFont typeface="Wingdings" panose="05000000000000000000" pitchFamily="2" charset="2"/>
              <a:buChar char="ü"/>
              <a:defRPr/>
            </a:pPr>
            <a:r>
              <a:rPr lang="sl-SI" sz="2200" dirty="0" smtClean="0"/>
              <a:t>Raziskava habitata / vrst </a:t>
            </a:r>
            <a:r>
              <a:rPr lang="en-IE" sz="2200" dirty="0" smtClean="0"/>
              <a:t>(</a:t>
            </a:r>
            <a:r>
              <a:rPr lang="sl-SI" sz="2200" dirty="0" smtClean="0"/>
              <a:t>dom</a:t>
            </a:r>
            <a:r>
              <a:rPr lang="en-IE" sz="2200" dirty="0" smtClean="0"/>
              <a:t>/</a:t>
            </a:r>
            <a:r>
              <a:rPr lang="sl-SI" sz="2200" dirty="0" smtClean="0"/>
              <a:t>šola</a:t>
            </a:r>
            <a:r>
              <a:rPr lang="en-IE" sz="2200" dirty="0" smtClean="0"/>
              <a:t>/</a:t>
            </a:r>
            <a:r>
              <a:rPr lang="sl-SI" sz="2200" dirty="0" smtClean="0"/>
              <a:t>lokalno območje</a:t>
            </a:r>
            <a:r>
              <a:rPr lang="en-IE" sz="2200" dirty="0" smtClean="0"/>
              <a:t>)</a:t>
            </a:r>
            <a:r>
              <a:rPr lang="sl-SI" sz="2200" dirty="0" smtClean="0"/>
              <a:t>.</a:t>
            </a:r>
            <a:endParaRPr lang="en-IE" sz="2200" dirty="0" smtClean="0"/>
          </a:p>
          <a:p>
            <a:pPr lvl="1">
              <a:buFont typeface="Wingdings" panose="05000000000000000000" pitchFamily="2" charset="2"/>
              <a:buChar char="ü"/>
              <a:defRPr/>
            </a:pPr>
            <a:r>
              <a:rPr lang="sl-SI" sz="2200" dirty="0" smtClean="0"/>
              <a:t>Razvijajte povezanost z naravo.</a:t>
            </a:r>
            <a:endParaRPr lang="en-IE" sz="2200" dirty="0" smtClean="0"/>
          </a:p>
          <a:p>
            <a:pPr lvl="1">
              <a:buFont typeface="Wingdings" panose="05000000000000000000" pitchFamily="2" charset="2"/>
              <a:buChar char="ü"/>
              <a:defRPr/>
            </a:pPr>
            <a:r>
              <a:rPr lang="sl-SI" sz="2200" dirty="0" smtClean="0"/>
              <a:t>Pozanimajte se o vrstah, značilnih za vaše lokalno območje.</a:t>
            </a:r>
            <a:endParaRPr lang="en-IE" sz="2200" dirty="0" smtClean="0"/>
          </a:p>
          <a:p>
            <a:pPr lvl="1">
              <a:buFont typeface="Wingdings" panose="05000000000000000000" pitchFamily="2" charset="2"/>
              <a:buChar char="ü"/>
              <a:defRPr/>
            </a:pPr>
            <a:r>
              <a:rPr lang="sl-SI" sz="2200" dirty="0" smtClean="0"/>
              <a:t>Ustvarite svojo “učno pot”.</a:t>
            </a:r>
            <a:endParaRPr lang="en-IE" sz="2200" dirty="0" smtClean="0"/>
          </a:p>
          <a:p>
            <a:pPr lvl="1">
              <a:buFont typeface="Wingdings" panose="05000000000000000000" pitchFamily="2" charset="2"/>
              <a:buChar char="ü"/>
              <a:defRPr/>
            </a:pPr>
            <a:r>
              <a:rPr lang="sl-SI" sz="2200" dirty="0" smtClean="0"/>
              <a:t>Raziščite prehranjevalne verige</a:t>
            </a:r>
            <a:r>
              <a:rPr lang="en-IE" sz="2200" dirty="0" smtClean="0"/>
              <a:t>(</a:t>
            </a:r>
            <a:r>
              <a:rPr lang="sl-SI" sz="2200" dirty="0" smtClean="0"/>
              <a:t>najrazvitejši današnji plenilec je …</a:t>
            </a:r>
            <a:r>
              <a:rPr lang="en-IE" sz="2200" dirty="0" smtClean="0"/>
              <a:t>?) </a:t>
            </a:r>
          </a:p>
          <a:p>
            <a:pPr marL="342906" indent="-342906" defTabSz="457207">
              <a:buClr>
                <a:schemeClr val="bg2">
                  <a:lumMod val="40000"/>
                  <a:lumOff val="60000"/>
                </a:schemeClr>
              </a:buClr>
              <a:buFont typeface="Arial" charset="0"/>
              <a:buChar char="•"/>
              <a:defRPr/>
            </a:pPr>
            <a:endParaRPr lang="en-IE" sz="2200" dirty="0"/>
          </a:p>
        </p:txBody>
      </p:sp>
    </p:spTree>
    <p:extLst>
      <p:ext uri="{BB962C8B-B14F-4D97-AF65-F5344CB8AC3E}">
        <p14:creationId xmlns:p14="http://schemas.microsoft.com/office/powerpoint/2010/main" val="1309811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0" y="0"/>
            <a:ext cx="2055813" cy="6858000"/>
            <a:chOff x="0" y="0"/>
            <a:chExt cx="2055813" cy="6858000"/>
          </a:xfrm>
        </p:grpSpPr>
        <p:grpSp>
          <p:nvGrpSpPr>
            <p:cNvPr id="3" name="Skupina 1"/>
            <p:cNvGrpSpPr>
              <a:grpSpLocks/>
            </p:cNvGrpSpPr>
            <p:nvPr/>
          </p:nvGrpSpPr>
          <p:grpSpPr bwMode="auto">
            <a:xfrm>
              <a:off x="0" y="0"/>
              <a:ext cx="1129236" cy="6858000"/>
              <a:chOff x="214282" y="144000"/>
              <a:chExt cx="1032546" cy="6475894"/>
            </a:xfrm>
          </p:grpSpPr>
          <p:sp>
            <p:nvSpPr>
              <p:cNvPr id="6" name="Pravokotnik 5"/>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8" name="Slika 7"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4"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sp>
        <p:nvSpPr>
          <p:cNvPr id="9" name="Rectangle 2"/>
          <p:cNvSpPr txBox="1">
            <a:spLocks noChangeArrowheads="1"/>
          </p:cNvSpPr>
          <p:nvPr/>
        </p:nvSpPr>
        <p:spPr>
          <a:xfrm>
            <a:off x="2749550" y="188913"/>
            <a:ext cx="8388350" cy="598444"/>
          </a:xfrm>
          <a:prstGeom prst="rect">
            <a:avLst/>
          </a:prstGeom>
          <a:solidFill>
            <a:srgbClr val="00AF3F"/>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sz="2800" b="1" dirty="0">
                <a:solidFill>
                  <a:schemeClr val="bg1"/>
                </a:solidFill>
                <a:effectLst>
                  <a:outerShdw blurRad="38100" dist="38100" dir="2700000" algn="tl">
                    <a:srgbClr val="000000"/>
                  </a:outerShdw>
                </a:effectLst>
                <a:cs typeface="Arial" charset="0"/>
              </a:rPr>
              <a:t>Program LEAF</a:t>
            </a:r>
            <a:endParaRPr lang="en-GB" sz="2800" b="1" dirty="0">
              <a:solidFill>
                <a:schemeClr val="bg1"/>
              </a:solidFill>
              <a:effectLst>
                <a:outerShdw blurRad="38100" dist="38100" dir="2700000" algn="tl">
                  <a:srgbClr val="000000"/>
                </a:outerShdw>
              </a:effectLst>
              <a:cs typeface="Arial" charset="0"/>
            </a:endParaRPr>
          </a:p>
        </p:txBody>
      </p:sp>
      <p:sp>
        <p:nvSpPr>
          <p:cNvPr id="10" name="Rektangel 7"/>
          <p:cNvSpPr/>
          <p:nvPr/>
        </p:nvSpPr>
        <p:spPr>
          <a:xfrm>
            <a:off x="2821856" y="1124744"/>
            <a:ext cx="8671644" cy="2677656"/>
          </a:xfrm>
          <a:prstGeom prst="rect">
            <a:avLst/>
          </a:prstGeom>
        </p:spPr>
        <p:txBody>
          <a:bodyPr wrap="square">
            <a:spAutoFit/>
          </a:bodyPr>
          <a:lstStyle/>
          <a:p>
            <a:r>
              <a:rPr lang="sl-SI" sz="2400" dirty="0" smtClean="0">
                <a:latin typeface="Calibri" panose="020F0502020204030204" pitchFamily="34" charset="0"/>
              </a:rPr>
              <a:t>Program LEAF spodbuja okoljsko izobraževanje skozi ozaveščanje učencev, učiteljev in širše skupnosti. </a:t>
            </a:r>
            <a:endParaRPr lang="en-GB" sz="2400" dirty="0" smtClean="0">
              <a:latin typeface="Calibri" panose="020F0502020204030204" pitchFamily="34" charset="0"/>
              <a:cs typeface="Times New Roman" pitchFamily="84" charset="0"/>
            </a:endParaRPr>
          </a:p>
          <a:p>
            <a:endParaRPr lang="en-GB" sz="2400" dirty="0" smtClean="0">
              <a:latin typeface="Calibri" panose="020F0502020204030204" pitchFamily="34" charset="0"/>
              <a:cs typeface="Times New Roman" pitchFamily="84" charset="0"/>
            </a:endParaRPr>
          </a:p>
          <a:p>
            <a:r>
              <a:rPr lang="sl-SI" sz="2400" dirty="0" smtClean="0">
                <a:latin typeface="Calibri" panose="020F0502020204030204" pitchFamily="34" charset="0"/>
              </a:rPr>
              <a:t>Program LEAF je  namenjen šolam vključijo pa se lahko tudi druge izobraževalne organizacije</a:t>
            </a:r>
            <a:endParaRPr lang="en-GB" sz="2400" dirty="0" smtClean="0">
              <a:latin typeface="Calibri" panose="020F0502020204030204" pitchFamily="34" charset="0"/>
            </a:endParaRPr>
          </a:p>
          <a:p>
            <a:endParaRPr lang="en-GB" sz="2400" dirty="0">
              <a:latin typeface="Calibri" panose="020F0502020204030204" pitchFamily="34" charset="0"/>
            </a:endParaRPr>
          </a:p>
          <a:p>
            <a:r>
              <a:rPr lang="sl-SI" sz="2400" dirty="0" smtClean="0">
                <a:latin typeface="Calibri" panose="020F0502020204030204" pitchFamily="34" charset="0"/>
                <a:cs typeface="Times New Roman" pitchFamily="84" charset="0"/>
              </a:rPr>
              <a:t>Program LEAF odraža vse funkcije gozdov:</a:t>
            </a:r>
          </a:p>
        </p:txBody>
      </p:sp>
      <p:pic>
        <p:nvPicPr>
          <p:cNvPr id="11" name="Picture 2" descr="http://www.ekosola.si/uploads/2010-08/2-vidiki.jpg"/>
          <p:cNvPicPr>
            <a:picLocks noChangeAspect="1" noChangeArrowheads="1"/>
          </p:cNvPicPr>
          <p:nvPr/>
        </p:nvPicPr>
        <p:blipFill>
          <a:blip r:embed="rId6" cstate="print">
            <a:lum bright="-10000" contrast="-10000"/>
          </a:blip>
          <a:srcRect/>
          <a:stretch>
            <a:fillRect/>
          </a:stretch>
        </p:blipFill>
        <p:spPr bwMode="auto">
          <a:xfrm>
            <a:off x="4596284" y="3789040"/>
            <a:ext cx="4690549" cy="306896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Tretji korak </a:t>
            </a:r>
            <a:r>
              <a:rPr lang="en-GB" dirty="0" smtClean="0"/>
              <a:t>– </a:t>
            </a:r>
            <a:r>
              <a:rPr lang="sl-SI" dirty="0" smtClean="0"/>
              <a:t>Ukrep</a:t>
            </a:r>
            <a:r>
              <a:rPr lang="en-GB" dirty="0" smtClean="0"/>
              <a:t> </a:t>
            </a:r>
            <a:endParaRPr lang="en-GB" dirty="0"/>
          </a:p>
        </p:txBody>
      </p:sp>
      <p:sp>
        <p:nvSpPr>
          <p:cNvPr id="3" name="Content Placeholder 2"/>
          <p:cNvSpPr>
            <a:spLocks noGrp="1"/>
          </p:cNvSpPr>
          <p:nvPr>
            <p:ph idx="1"/>
          </p:nvPr>
        </p:nvSpPr>
        <p:spPr>
          <a:xfrm>
            <a:off x="2120900" y="1320800"/>
            <a:ext cx="9485312" cy="3777622"/>
          </a:xfrm>
        </p:spPr>
        <p:txBody>
          <a:bodyPr/>
          <a:lstStyle/>
          <a:p>
            <a:pPr marL="514350" indent="-457200" defTabSz="457207">
              <a:buClr>
                <a:schemeClr val="bg2">
                  <a:lumMod val="40000"/>
                  <a:lumOff val="60000"/>
                </a:schemeClr>
              </a:buClr>
              <a:buNone/>
              <a:defRPr/>
            </a:pPr>
            <a:r>
              <a:rPr lang="sl-SI" sz="2500" b="1" dirty="0" smtClean="0"/>
              <a:t>Praktične izboljšave</a:t>
            </a:r>
            <a:endParaRPr lang="en-IE" sz="2000" b="1" dirty="0"/>
          </a:p>
          <a:p>
            <a:pPr lvl="1" fontAlgn="base">
              <a:spcAft>
                <a:spcPct val="0"/>
              </a:spcAft>
              <a:buFont typeface="Wingdings" panose="05000000000000000000" pitchFamily="2" charset="2"/>
              <a:buChar char="ü"/>
              <a:defRPr/>
            </a:pPr>
            <a:r>
              <a:rPr lang="sl-SI" sz="2000" dirty="0" smtClean="0"/>
              <a:t>Zgradite ptičje hišice </a:t>
            </a:r>
            <a:r>
              <a:rPr lang="en-IE" sz="2000" dirty="0" smtClean="0"/>
              <a:t>(</a:t>
            </a:r>
            <a:r>
              <a:rPr lang="sl-SI" sz="2000" dirty="0" smtClean="0"/>
              <a:t>star les</a:t>
            </a:r>
            <a:r>
              <a:rPr lang="en-IE" sz="2000" dirty="0" smtClean="0"/>
              <a:t>)</a:t>
            </a:r>
            <a:r>
              <a:rPr lang="sl-SI" sz="2000" dirty="0" smtClean="0"/>
              <a:t>.</a:t>
            </a:r>
            <a:endParaRPr lang="en-IE" sz="2000" dirty="0"/>
          </a:p>
          <a:p>
            <a:pPr lvl="1" fontAlgn="base">
              <a:spcAft>
                <a:spcPct val="0"/>
              </a:spcAft>
              <a:buFont typeface="Wingdings" panose="05000000000000000000" pitchFamily="2" charset="2"/>
              <a:buChar char="ü"/>
              <a:defRPr/>
            </a:pPr>
            <a:r>
              <a:rPr lang="sl-SI" sz="2000" dirty="0" smtClean="0"/>
              <a:t>Ustvarite “divjo” učilnico v naravi  (ribnik, kup drv, listni zbiralnik, hotel za žuželke …).</a:t>
            </a:r>
            <a:endParaRPr lang="en-IE" sz="2000" dirty="0"/>
          </a:p>
          <a:p>
            <a:pPr lvl="1" fontAlgn="base">
              <a:spcAft>
                <a:spcPct val="0"/>
              </a:spcAft>
              <a:buFont typeface="Wingdings" panose="05000000000000000000" pitchFamily="2" charset="2"/>
              <a:buChar char="ü"/>
              <a:defRPr/>
            </a:pPr>
            <a:r>
              <a:rPr lang="sl-SI" sz="2000" dirty="0" smtClean="0"/>
              <a:t>Naredite “organske šolske gredice”.</a:t>
            </a:r>
            <a:endParaRPr lang="en-IE" sz="2000" dirty="0"/>
          </a:p>
          <a:p>
            <a:pPr lvl="1" fontAlgn="base">
              <a:spcAft>
                <a:spcPct val="0"/>
              </a:spcAft>
              <a:buFont typeface="Wingdings" panose="05000000000000000000" pitchFamily="2" charset="2"/>
              <a:buChar char="ü"/>
              <a:defRPr/>
            </a:pPr>
            <a:r>
              <a:rPr lang="sl-SI" sz="2000" dirty="0" smtClean="0"/>
              <a:t>Del šolskega območja pustite “neurejenega” </a:t>
            </a:r>
            <a:r>
              <a:rPr lang="en-IE" sz="2000" dirty="0" smtClean="0"/>
              <a:t>(</a:t>
            </a:r>
            <a:r>
              <a:rPr lang="sl-SI" sz="2000" dirty="0" smtClean="0"/>
              <a:t>žive meje</a:t>
            </a:r>
            <a:r>
              <a:rPr lang="en-IE" sz="2000" dirty="0" smtClean="0"/>
              <a:t>/</a:t>
            </a:r>
            <a:r>
              <a:rPr lang="sl-SI" sz="2000" dirty="0" smtClean="0"/>
              <a:t>travnata površina</a:t>
            </a:r>
            <a:r>
              <a:rPr lang="en-IE" sz="2000" dirty="0" smtClean="0"/>
              <a:t>)</a:t>
            </a:r>
            <a:endParaRPr lang="en-IE" sz="2000" dirty="0"/>
          </a:p>
          <a:p>
            <a:pPr lvl="1" fontAlgn="base">
              <a:spcAft>
                <a:spcPct val="0"/>
              </a:spcAft>
              <a:buFont typeface="Wingdings" panose="05000000000000000000" pitchFamily="2" charset="2"/>
              <a:buChar char="ü"/>
              <a:defRPr/>
            </a:pPr>
            <a:r>
              <a:rPr lang="sl-SI" sz="2000" dirty="0" smtClean="0"/>
              <a:t>Posadite avtohtone vrste (drevesa, cvetje, zelenjava …)</a:t>
            </a:r>
            <a:endParaRPr lang="en-IE" sz="2000" dirty="0"/>
          </a:p>
          <a:p>
            <a:endParaRPr lang="en-GB" dirty="0"/>
          </a:p>
        </p:txBody>
      </p:sp>
      <p:sp>
        <p:nvSpPr>
          <p:cNvPr id="26626" name="AutoShape 2" descr="Rezultat iskanja slik za leaf mou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26628" name="AutoShape 4" descr="data:image/jpeg;base64,/9j/4AAQSkZJRgABAQAAAQABAAD/2wCEAAkGBxQTEhUTExQWFRUXGB8aGBgYGCEaIBweIx8dHBkeHB8cHyggHx8lGx8aITEhJSorLi4uGCAzODMsNygtLiwBCgoKDg0OGxAQGywkHyQ0LCwsLywsLCwsLCwsLCwsLCwsLCwsLCwsLCwsLCwsLCwsLCwsLCwsLCwsLCwsLCwsLP/AABEIALcBFAMBIgACEQEDEQH/xAAbAAACAwEBAQAAAAAAAAAAAAADBAIFBgABB//EAD4QAAECBQIDBgUDAwMDBAMAAAECEQADEiExBEEiUWEFEzJxgZEGQqGx8FLB0RQj8WKS4TNyoiRDgrIHFTT/xAAYAQADAQEAAAAAAAAAAAAAAAABAgMABP/EACcRAAICAgICAgEEAwAAAAAAAAABAhEhMQMSQVEiYXETMoGhQrHw/9oADAMBAAIRAxEAPwCsEwgNgczc/W30iH9WEuTdhsPzmIRmCo3JDHP4YLJZNSQXD7+n+Y4IxxkpxwbHEIWZrJFQ5tbAJ+sMTkWYMBsARzPr/iFEatWCoDa9vttCK9SslgzA/X2c4+pg0zphxpOyXaAVLTVLsCXUGwSQefL7wmmYqalaAaVFFQsLFJq9HTUP/l0iyVPPC45Ev6gty/iE9P2cgTqwGUXSaVZUQUlwQeexEUi6WQckLdodkK7yTh8eZBaovzsD6mF0SRKBIvuSpmYDe+Ob7q6RaukBkFnyS3NhSH879YrZmnJU54jkHaxcBsbZ/wAwLsnQ7I03AxZ1GxuAkMVMaRyblk8optbPpn0EOoWD7BsMWc7YtAuzO0ZiZ7OopUsBJOAUk4e3n9WyLvtHSBCu9UitQBYtZybHD2ffk7Q/WmbaweybTEJIAOzguU5CicP0fY9IcKhSph4Xb14re23OK+aJkxDqTTSb23dnPmQBDKJjZ5+nl9TmJydF+OIFamIFiGyee487QDXHvAHQkkXKmv8A6XGDZ+WcwcSqiwD3N+b4A+nvD39KCPJgDzGx5kdYVSp2O4dl1M3L0oULFBBNwHcYZwRYZxmLXT6Zt08OwG+5/OUEm9nuFFJYjAvkB3+wv/EL6TTrAdSQXSxex3BP3Pk8XjyWjl/SphtQgUEkDLlhjYHPJvaEtenjCmLlgX54JPon6xaypeHZmAIAFwMA25f/AGhfVy1FGWWh9si1mbazNy3heybGlB9SpMipQFrin2z/AOIixfj2/SkDyx02hPs4TMKJdVvaysdSPaHZU667k5wbi7W9IZiJATJZEs7hCgrzpcH/AGv9YSCqpbHZRAI5GlR9qVf7jFkmY6lueE0k3sXSfbNMVMmWwZ7E+osT194IGsiapbgBr4F/pD/aSQVAO1LXbmkfS30ETVJ/6ZG9/KF+0uGaAQVOhP1SPsQ/pAeWKxbXyVBXNiQ3MZf2IvCgVs3QeuPWLXvKg+aTueZJH8e0KKWzFr/x6NBQH9AFB1EqPDz/ADo8FEsg8ItZt3J5/WGUygQkMS9mO/8ANh9YJqpbHBHNwR5W9IzYrRCRJclSiBh8EmBaglKiBhOyb2ZwTz877QZYqCWe5Bba2HbygmtlhSkkNi/3jIbwV8rvFggEB9zbf3/xEtSilSgSL+UPaWXSSSX52D38+QiXaXZ9SagcZ5k/v9oPkyWCrmEAClLlR94knRkpqJvsPLm/QGwg+iSQ/wCoJte30x/xDWrSkgABinli8CwP2VwlJ5fv9zHRey9KQOIAPf8AGEeQwLYvL7SWosS+z59fKJT5y7l3YAsNuZvz59InKkpYyzLSo1MFpd+QIvcefPZoc0+lSkspJwBlgcuL/wA+kSlR2QtlfLLpStSQBcPu7tcHlaPVlAPiZeQBvZ+fWLnVyJbBJLhJ3bofWAzdMlQHAEqpZ+fL1wGifZFJRYLs2WFJSpTEYa/M3Pl+0P66QHqFzdQZRD2t9P25xHSyiUhim9lqJswdmY8sndolMkZSzgOA+L2I8/3hfIUrQ98NdjonIXMmFSGskJuN78T+W2IQ7Q1KJaVs71FL53Yjo4/LxoPhUESpjkl1C3K2A23/ABFNr5INaVMwUS5wzvfpGexIx2ZntHUzKqZKQCrIAF0kGoHYuPvDug7ZUtVKkksWFiSB1PO0EmSgFOBTYkKY8gGJbwt/MT7M0olO4FSg5KjnJI/HfeHcl10L0adj2p1aQKSoH6+f8wjKQviyQGYAY5kgC22/KHFSwVJKmLHBGPdj/iJT1EEAi2ElnZy7ud7fXpEU20PbFZa1ApIT4SC5D3Dc/LeGJ0+pSCCQ4BJvbAY8mUPrygWnsl1KScv5YB87nlHpms6W5EnqTb1AAD9Y1gSlY6NQQgkBSxhnZi97E74t1gum1VSeJBUOe4v+38xWjUikiq/Tf3g0jUhyCLYIG7gfloBSKyNUFgQ4fY4fq4fA6/eATpLHFwHbLPbI/MxNM4klI4Q7N+q+SQ98N6+opldT09TYlsMeRFjfyh0F1WQAXMPiSAw2FN8eWb9YUQs5uCpNh54bf/EWc7RqIBYpLX4h6b2x9oGqQopawL8OT9nuze0UTZJpFv8ACE5aDNwHKRdKVWu2XbOIyeu0yhqVbJK132ao/ZjjlGp7C0i0vXcClm9f2il7a0BVNmlK/nUSk8iTd/P7kcoaOyUoiCtOoUosQ3lcEgddh7x52xpQpik/KkHybpc7e8NDTKGS/p5tvgtBBKQK0cRJD+Z3pH54RD0LSKPTUizEFQZs+QzYkgXg4G1FQZ7pwLgXON7/AGhgJADrBdPhw75tw4a/+LkXLITgsXUQbgFlKI5MCMWGI1MGGS+GwDrJbEggkgA3BoVvtvDXxmor1CCpSi0oFy5wpdr7w18PIB1SFszBTgbGhfq35fYHxdolTJwUmYUkITw7eJbHzv5RuuQNfEo++TYf89bGPJRTWlKiQkA3yRk8w4dh6xEpUQoBFJTmzbhyN939I9QFJAYVOCWbOx/wY2iSTQXTS0qUWLnKrGz5H2v1g01D0pTl7hN3th/b6xCVKWHUkByzvcW+psIOJCyCouFAG2xDgP7m3vBWTdkiHZ3Y611C5S3P6Bg5gg7NKXrdIF728i3UQftLUEEGWpnADZHOpht+4IiE51rSpyUqBL82DB9vELbQGmEjOkhJIrUG2qKfp/EdEUy1UpBqBa/FTuTdwXPWOgWHHoJNlyxSlS1FZIAYB2sTa1xfO+GhyTNGEgkOGcMbixYu1w3+YVlEKDzAk0h+WMc7s+zwZBuw3JwAH9WYkuPy8Rkd8Ikp6UvxFjl/Nzez7QNOrSWJZnLke355Ql2twygvvASSBSxdtyDixBtbMU8zV/KS3K0ZQtDOaRo6LOtRTZyCdne1/tzhiWkm4U7kvc+Z6c4qtDOKmCQriYAFrnAHk+/Q7Rb093YXV8xD8sBhgfV8WgqDYnZI1ehAQgAJU1rgevm8ZGZOd1ZH5+fvG2SCEJDuWD+wB+sfPVzikvV9RzyX/eD5FixyrfqHf1P55bx4hd/Dz4Rzs3l/xvCsubk5II6ch5jPT1hjTAtU7EEC4sAQSbegs22IzNLJJWo4mcAHIfy3I25WxiJTNWVAAbjA68vqP2hVRKw27bmzM/2bb02gsolCb3GR0z7Ob+u8DAV9DEqXQ5JFzTyAfH7Hrs0QTOcsRnd2Bxj2eArJUkDexOejjY+RttmPJYDKvZi3qBbfy/YwoW/CGRxOrYG+z5DDmf52gPesQ9gM56fXoPYx5OnJqclyQG9D93hWZOBYAk3b7ix+rBxbAzDxXsS6Zbyp23IX3HLP7W8hBJazazkJOebOGLWNun7xWOSHDPbdhsTvffmI9lKYApLg+4sRb1O3+2DodtPZdS5qVBSbA3BJFs7ebn3hVbpWzEJ5+Qa55t+CIaecKQkgPUVMNrKxyyMt58zrnF2BsAzWyMlub39z5rYrLfsiYTLUT4iTf68z+NFb2jpXK1psrcv555Ft/O8XPY4eSSzMSMuNz/ERlTAxC0gvjOOTjd3LRR4SYid2ZZKLuabciA3i52H0vuYnNWCQ9yc78ma2+zi7esaXsqV/eC0kGxLv0ZmOdvLyaEPima89NQuw4mxxF22duebZxGUglLqUSwkEmkg4N74ewbpz6wrqJSkpUHACg4vydQWB9HyXziG1oQQAQLWf6MzD6czbeE5gCagbJ+UAHd3aztuYZMVlp8JqFSiOIspSjyLtyAwc/wAxDtHUNNKgHZIDu3PmWZz0xvEvhhFJWtJAdBBa16gxtzYwdU5RmqLKv4iCLCm/UMLwRUsCU+aiahlJNTOkpLWe+LEekBXJEsoIcECoAmksORNx5wactIcHiPS+N7C4e/40Pdla0TJiEqHiIexYs5Aa237xhHEzc0TWAqI7xXLYh2Oen/EC0WpHEgrcEUkE3B3vnyHXyjXfEYSgBgAComlhgJa1su0Y/VaBThaE3DvzBILtiBBi/p0T1c6YnZN023NsXYXZofkag9yazT4QltxvSNh5bwtMkhdJKOSSb23Vbpj0heQnulJC1sC9jcOce3LFoDyCslwdY4SSgOwd29MgvZrx7Hmbimk4sDb6+0ewlsrUhBC1qLqwwFha1gWa5YQObrGBSagUmxY+XifG7NDWoKUilg44vO5Ad7vYYhDVTHcKADli5a4yOXL3hNnW7ihZc6YtKQouDd1Fw4Db74xFauTSBUeLl1i7l6IlJmJ2dwDmxvyaLHsr4eM+ejvEsgmpTfpAqUSR6WH6vaq9EXlXYbsrTdxIEwg1zRZ70yy9N7cSmd/0jqY7QoJmg8nWr0d996QL/q6RbaucJ0xRp4QWD2AZkh9wGbFrx7LkhCFLJDqBb1IyD1z6QXJJi06supU3+zLUc0P584+fK0ylZLEc7bH1y3LOY2cyT/6dgeKlXhJAe+wLefWM3pJSnSl+MqZ1AAA4u4I3u/qIin6HStCcvSrSm7lILAh7dMAcnZucMoXWabJS18BiMb56fXeGVyVKUpyGBsRwp5Yu4J3bd7QyiQljSAAQylKyVK5Nikepzyg35N0ZXywkJURkjhOAd/Q26PzhaYtTXZ329ct68t8w8nThBSyiHuR+974Yc4InVS1KSlQCHVsM7ZNmMag5WkLSJKjgX6jZrg7Pf7esu4ZJZ1c2s2xsfzpF3pZ0qWhXE7EsEucgJylyLMd7gHaK1Ruk1hjm9RekG4UWwRYsc5gJJiuD20C0+jHiNg90mxYM56tb7Wger7Oa5dIOM3DkjmCc88bZhtKw6b3Cj8vk/ld4jqZyVlIPEVFnd3NyCWfdr9cxsmcE0IaVKwMOmpnZy9sZLs/M9bQaaHLE5YJHS1VujbEh7GCzVBIIBZIuySOt75z0zmIBRAtbfHKx4rq5bn0hmZR8A5C2BLNu7cwbc2Yn9gIe004MC2bsbjPv1/eKnVauzdGxc7fnPrB0Xbl57EXx6f8AOIDRRKlRt+yCDprHc+lmt0eKKfNMssxJcBwbEMLW3zY84s+x1AaVhfiI+oOeTGK3UaihZORhmd8eh/kpirSpEo7Y98PIPfZtSbcvx/X3hb4gQVzCA1glgSw3wbexfGDFr8PjgMwABy1ha2W92tFZ2h//AEE0ki1sOAk75Zz6GEapjLLKwaVarTDQX2AI/jlfqzXiM3Trdk4Fy5Y+l73dncZiy1GsP6BSSwDvuBeoMbdD54fyfMQxCkqfOcWcO5Yc7+bQ6FaFeyQWmk1bZ9enTrAzWCtgeIhnBLjJ+yRuXMOqQlMtVIJxYgjANxZ93dMDl6Bk1EpAIuTY35uwbq7wUI0wK5Q7xRTilRILW/tkp+3m8d8MgnUI6BRY/wDaR+faLLs1alqJ8SVyykEXS4BbwkDIAIABvEewCoTGW9kk3JO3W++8N4FK/wCNJrLlAf6tn3SBt5xntOUuSpdNThlgM3MkEkY5GNF8X6PvSkDKQSNt7h+Rt7coy8ySxPifdzZrWII5widDOQzJTZypvmsyrXFxbbPnE1SJSlNdJ5EMCL4PLFoSl6NikhJpVsUE9PUb25R7PWCsIWgJpc8NgzHD4UdhDN2ahwLpASBgboJ9rG3nHROXqgEpSEeEAcSrvk4GI9iVv0/6D/JDUKcfKTm9iTyflv69Xix7H7DRqq1FQlip6QmsF72NmAvfqMNeq0umUu4G5dRLAJFh7csi0av4MUAZqG2SR/5fzCVRebtFF2rpl6SZKMqb3ktYcgooZiLWd87+xi47OmE6adPZitQlgFIS13XlNgRSD1SfRr4p0IUmXe4U1jzGG9PrDs+WlGjSkENwtaxNySw94pxZVvwTd1RSSdUVgj5nAYnfyBZiCmAazVAINwwYFyBaoPm1WW6xEsg2NgbZu2Dfo0C1GjVMlKZQSASpSlPZIJLtvtY8+YhGWSvAvI7aEtCgSDUSwH6bOQ2C79HheZqFhigA8H6SQSXtkFmKT5R4ldEkMkKBZQqBIcM5DOAogkEDHvBuz9ajTzEzzLKkKcISeGzhQc4JBc0m1/SCl6QaVWB1U+YpLsHSHIACilNVIq2cKUkY5PANFOUF11oLByXYAvgl3vc+kXXbet7+qYZLUzAAQaSElPCFFOQog9Q72Z4HrOyZKyDMQJamSCUrpY3uKyQzBj5iMprTN1lIWTOCgFmlK2LHycB1chza7NHun1aQtKVoSpSU0WLOlRqUQzlJvkbHpcp0qDMlpQf7aQLYJZ1XVghx8oaLIaKUmWAZNc0K4qFpdIF0gFRbG2YVtUPUrKntjtETFNLCUIAASlJIS4AdyzHzszQKZru7ZHeBRJK1KJq4nBDfT2hkdlyyyKjUtRpJ8KbuzBJKiDu1yCbQfV6CmiVLoW90qRdKvEWLm4SLgfcmxUoh/Tlor9Nrip+JIDOAxJOSz7C+fKDTe00HislTOCBy5l7FuUM6/QHu0Cklb03CXYXBIYPy+a8Ko7CUnxATELSCoBQBlnJd7A7ln32Ahk0xJJp0A02oCgSQLvi5BDm4yXGCLu+diTdcDS7EFmcEJsyQ454zu56x5qeykIS6VkTEliVFIAzkAZtYPtEP6MlBAWVKYOAl0h7kuN28t7xm14N0e2CnyKipJICkh7NgYAvi2LetoLJ06wApRLAPf86iCK7OASC/EjhLqCRTz9TyxBNFoFJIUtPDWKli7DBKcOCOe7QbVbE6Gj7CCFSprrSElQqYlTBr4Dvj+bQKSEVKuVJZiEhybMAXDAD18TX2RkK7gJTWnjSpRBJJTSpuM8ysLDbWHKLKSr+4lgGWwAHFYqqB/wBu/W/KDHKFa64LDtTXq0slNMorJsA7AHmeQtyyDFDotbNmTUFaSmpaRT4ki4G+cZGDztFprZ9aZiJgSWYoLXSXZRsLW5Yp5vFf2Z2Wf6mSu5CVF6rEAJNN3vcvjcQ815JRayaH4q18waaYSVKIIpGTdQFurR81mdoFizApNilW1y7A8uWI2v8A+SNT3elDHxzALKbCVKsebgR8omzy5Db8m5mwH8wvGsG7UWqdeoEFGUYP+N8ekMq1ABWWSSbpDBkvc+oHLq8Z2Woi5O/ofT8MWE7WJUE8LUpZgGfd3c7+UUo3YvOyu2Fy5gKVUh+IAe9lEB7HMaPQ/EqD4xScEO/28o+cImk8IJSXbOR6C/vtDKgoJ3wGNVzkW6E4J5QGkC7Nzqe3pVRdBLWBJZ36eb/SPZekkzwCCWLbuwf8tePnk2XMTTW4cVDqDgxs/gAJmLSjjdK6izsWvcdOrZEK0kgM3/ay1iQvjJBDAPa5AG0fNO0OzpiluQVAkYyPP1b8Mbj4ymEadhb+4kfQn7tGP02sUyiVAqG22QNyNicgYhIukNFIQToF7oc81WJ6h3t1jotZXbExNhMHVkBVyAc1X9I6GsPViAUKmOPJtt2JHq8XvwWtPfqSguKDgDmC567RnZszZnVd7jo297xffCCwJ4vVVYKx52YHkHBhepSTwavXyqwz0sXqbFiD9Cbb43hP4j1SaDKsChLgb0ggAuRkZ/zFhqJLqpJIcjF8EE/QGKbtfSELnBamUtxSpxg4SRswAf8A5c8auDJN/JGck3fP59N8Q1q0pK0iUvuw2CFO9uLIyHFnBgGo7PmIQCocKuIEcYcXSXS98ttAezp8payJylUypZPdhypYquLi11XPSzbCeC/Gr/JbTJyUJCQhN8kqwb3NIelh9doWQFd0qchJlhINysMS7EgAGoPa5HlCa1d4aUyrHANlC2Uj0H/D3ekadCpRk1KE1RvLsGuWLFLAkEFuZ2icnSydCtgyDLVQmcaQA6U3AUxcIszXPLeBa2WipKlJXMNPCVEgbjichjnaGJmkQgGcpKyly9Ic25kel8PDB0hWkzUVmW4S9YLOzAALCWYJux9d0TplKVYK5EmgJmISth4yHAQAGYlsN+km+LYKO0ZhDyZRQhYLAIrPWoKLvvhrRa6JSJkwS1KVSGSASwAsSbBwWzz6bS1emVwrkuAaktUxUyiQMG48JvfpGcl5B1yVwAUQApnICkrQkE4JD3Y5tbHQQ+nRzAqhaVKdZDErUq3zcL8/EzX8or9TWQtZklcyyHsWFgTkAFsltusMaDTTUJSlUxVJwkgqYXuLggF+QfmI3WkZztolr9EUpUmuoOBMSoKRZ2dJJbq1iAfcCEKQkrW5AISlRW6VYptu/XZMRTNWmcUy132IqSDYgVJWVHo/laJkTFSwpfdpU1BU7JJJpAsCHJIIJZ8MI3V0DsnsS16SlNSghAJ4eAMwapx5YtvnMWeuK6e+QKnQwQkJLKdlF7f7bsQdrAWqlLApKUgy2rZ1qYMHCSHIcZBtyjtDJUlTocA0+JKmcsWB4Q9jgnJeHp+hPh5ZXIlKF1Z4qkqVkc1AB1E7BncXJzE+xdWDMSkuQ7lIqLsCm9TcI8hj0iwElAUUzBUSGIAYluRIZnc1Yxe0BmqmhSlIloKHSErUCKrO4NSiotsABY3LXoo3sjyciVUJa/QzFze8brUpgwL8DBkuHwBY7nJtuw0TEreb/wC2lxSfJr7ggHcYPKEZiFkI4jMUkTKlK2LmgVJFKS3QniAwXCKF/wB1LqBcgPc2IIUU3fFwpWcZEN1oTvZp1qAuAWS1hwhXFvZw73OWwDDXw0smYgENwqI4Sl2IS+bpvbOzFozqdSSFGUt6bi1aWfiUwuTY2b5s3jd9k9ricKGIWjxOQRkixHNuUHklSwc7wV/xbKQUS0qpYrHCsEgva4H59Ixer+HE3VJ4EnCfEC7gtUzNe5J6bRqPirV06hDJKiECySxLqO5LEWBYXsCbRTBLSioFC5AJHBwoC3sDepN3Y4jQvqho0ZTtLs8KSKUJRQKVmpQdQbiImgUk25AkhhCmh+HpkxYQhNSiQAAQMhxd2xd32jY6pVYT/bC1gFKqzSpgScNUQxZg/PdoKZqpqJSEy+7KVBQLWwwKFWbbiDMRiGb9GcUtmS7X+FtRpyEzJRSTcEAKB/8Akkl2/MxXyNDNLJMtVhZwW/Lxt1CbMabPVNmBCSmoKCjYuUlSqUpcZNIJtcwtO0Kg6UJtuTUA9Luovw5VdiS2bwV9i0Vmm7JmMlJSAkJPGS9iKsOWADnG5OY0vwboEI1KSC5SgqDs7Mz824j7iAIYUtSaOIEOQQQA4OQCQBUfPYxafBweZMN2oAcqJcvexLvwlyd32ZlloaWh34meZKI5TPoyuVzGXlaCYQaWUMWezizOHF7+8aft/XS5QZSXNSTe+a8XF7K9xGZX2ghSFBLB+lOc2Cs+/kMwjjjQE4+SUnSIIeYsBT8xj16v7R0JadctAZII6Vn6R5AqQe6ITKf0MoCq4ONrXt1+8M9haoI1MhlVOsAlrXPltiE9ealApmBQYAFiG6GobX5+cC7JQ2pll7Jmpd/+7b1+zxRL2Uk90fVNYWU/6b+XUxTfGGobUzBspsmxdKXtncBxa4HOLjtKU5LbhvcN+PGR7c1a0qkTWrNsu5VSxpsGtsbO2IjxaoSO0yWnWVd6kcSwpxwnlgEinGGtzzHul1S0qCkE2l0qCwkXLVDIFk4AIxgtFPpdTVNSVLVLVZSlJHHxAg2clJqCWVjiGwhha0niCalLpcukqzZSiAEl+Hm7jkYo/RZU8l3IkJmljWlScshwMuHKTa/T1hHv2UQcF3rRTU5sSVJDlizBsiAHWKUwSkqYqqASWLWIUFVLSOZSG6bwzM7VlplIlJTWqw4EWtfKgkKO7pxyhXF+B1NeSM/V1pJlIAYUniN0nAFgoOX8KTjMMqlHu6ESaVFnNRUgsBTU6ixB3LO4EL6KYlUvu24lFSyEJUSDYBlBxUzOHAucwOXPmJcrlrZTAlSri1mARfycdCYHVaCpSSs97RUtC01LYtcBFW+CQksDc55YyWV6orUwTMUpCQpiCKRUxFKy2TvxNCLqcAgKWSGTTxC2Wrf1ITYfNBtPLEtdclSlTFcKitITk8VxceQAsHjOka23ks5E4LlpUpBlS34Ahw5Ju4TcnHne0Vh1SiZi0qCZVRBS4DsAGIsDcfPcYfL2aEFYpKlBI47MAColqk3JIG+LHeF5unKlVqUWNQ7xql1NgFgGYPSOsTjV0WknSYmueSZc7huBS48RHipAYFVyHTUDYiHtSpPdBaykkWUlyCkElhXvdyzPc2LR4Oz6Ud0FoLupFRcF8jIUHs4NIfECVKuZakiWlywDsbMQCeIM7gpuwF8xVaIu2wWq180rLJpKhm6ibAA7B7APfIjpMmdOc1IBAsc3BLM4BIcHLDliGZigSZQWFpATSlJdjl2IdOdyWhPU6mZ4UkgBLFblV3DOgh1j1HuCI2fAMeQunXSqtZoXS6QFBIWWsmlR4nKi1LAHmDBO0O0xLlFWDYXBTy3SDh7AD7GEpk8oKA6SHvUopJHQFJqNyyUty3ERn6sFQSXSlmdKQggBs1EoSHINr4O5jPjTds5pw7SFAqhSuJ1MprhAuHV4eEX+ZV/pAO+UtctJqpswLkKYAliP+oeuHpzD01IpKU92UqJqIBdgC3AQylXy/wBoArUEzAEhKQgDw2wFN3gzZ7BL4UNxFEhpUkRk6uYgd2FKDEHICgTYkqPDjbIBAYXjZfASApE2YGYqbfYPd8liLjkB8sYmYkEUM+CzVAWckJyl38SsuTG7+EtORoTSTUqouVVF7p8XMNC8/wCyvZBsyfxHqz/UzAUuHbIYJDfORwF9n3F7xUytUsGaipTTGBdJUFh3T3r8JT/qGOghrtNYTMWqpUwAG5SSKiwIUkA1NhwC9uTxWy5y5E0qKXIUbElThvlbhDp26jrDrCwOvsaldo4Sp1AoUwSSs3slSFhTeYd/Fa9jTAU34SauJzUokDdrIVvszvgXq0d2QUzFgJCbOlRBIZhSjwvcVefOCp7SmSnykLC2SoAv8p4BwqYi2MdL6xh6VqKywJSqgAgvMUHL3whm+bLEPBtPqFlDpUChyQSSpJ47lhxKVkWDRSmeLFlL4sKDpdI2Y8Lk7vcxyZ0wi6lBINy5Jxcki6xgMWFgLwWCy3nEKYJZYfhD1El1XKxksLJe3Nxa4+E9SJcxXeKFUxgCWctUQzWYVGwsIyeomoYUJmXSQSpQNX6QyQEpTfAcWuTFt8JdlqnLClcIl5Iyo4Tbbe2BZhyWeYmkO/F8qZPnFCUuEFN3KR4QSHx8x5xX63sYS2p4hcHjdjuOp8ofm6lH9TOHz12UVhAsOHJ5E23vmCS9YhQLoWQ4YgEudtzn6wkm1gdRTVsoFaSWD4JquveAelktHRoDO06nKkTf9wR0w0ewnb7FqJn0EHiNIa9yAWxYe3PIjzRTkpmosXqS7h7vfB8m8oTnJwE+Hcnz2AJ3vHkqaUqBBBFQyOt3tiLJZGbPr+pchJG4Bt7xlO05RHdEEpUi4pNJfIDksxAVY9LjfTaNTyJR/wBIHtb9oynasymcV1OlRoKA4JZxSnaomwch7vgRzxdNoPFGxfWdsiYQpUqSopFyE0XBu8ypxa9JYXL7CBaGSHZsBgkhrhQIPdZuDkDezZieuk/3QEyqARjhJYh0pYFk2bhVaxY2htK00qSAoqS967EtYKJ8OdsMOUVwlgok28hu0O/C+7SoUPxUUqAe12ZQY+Zy+0Sk9mLKa5cui4JUGSVPuosTm7M9oU0XaUsqpWhCFkgpBSQFKIPzfMzdG2gmo1s5YCQtQAtSlJQQQriISFYzudrkEwudDLp/IDRyQhSQlbLSC4LJwdwAU34h6eUPrCFrcAzGKgriKaSA7FyaXcDgzc7BltIJCpXdgEI4iqaCoJJdyAo8VXLkwaCa2eitHhmMCQKVA0ttR7Enr5RnfgMaSyE1nZ0yWgTVpQllBkhRLcJIo2JJte0Vq9QpIRMAKir/AKluMpANIDuEl/Tn1szOVNqXSTTY+ItawUlg2duu7Qvp1BKOLTcSGoWLJUovXSLqIALtsS27wsVX7thk8fENP1CZMlJcqqYhwGUCPm29Sc8oJpu01kEpAMsKKlJZjbdLu7jkR9YTRKUtKpaZZXUQaVBwHuVEKcEHNuvWPVamagnTy6CUAWAEq27uKQM+ZPWC0rGhLxLQGZrZCklRBUSxchISxcB2SQRkOVK28gchAUeBRWSWP9w1OG4XUX8iw94lrJZSUmlTjhrC2OxFOUhOxJAH3hJINVPeFJqsyAGJc2KLF+eCX5tD/gjrY9K0qlS0qKQQk8OEt1pPCCPPbqYJ2UpQFCkglRLMqx5pNZJJsRYtjEeahapKAZ0wm9yQLuQUBR8JFiLgKYDMdLny1oIUgcRNSXcMAQabBQqsCkcjzJK29oekFmyZSUqP/uVIISQFBAY1C1hYF6TkjmIUOkTMlpnmfISGsx4SXFwlRcnkb/tCmvkywEhJPiAQ4JpBTSbBtnufLYQvL4VlDhSUuk1XcPcmbmwtsL84dJk5NXQTtSTLK1IlKBQAQpfjC1MAbu6UleEpLsBeEV0pUjNSQpjgJcAOk3pFh4unKL3tfsT+2qZw8IJFHAUpa5BJIxlRF+looJ9JSEIUQXdmpOblzbfxEPc42aMibi0eTJrFqS4NiS7qG5IYOD+oPawEfSewV0aFKlMAEFR8nKvdo+W6gkFgp6QRV0rcgJLvc5FnPQx9B+IdYdPoAlFjQhAbYUgEl7JYbnpvEee3SIsxE9dTJfuwFOVnhF+I1Fnaz22HJgZ6jSyVzFpkzr1EJStXdJVhJ4iHVd2JbaEBP3vZ3X4jdrAm4a1gD/COmlAoLFuEMRwuKrgKVd2LlJ5Ki9DL0TTN4gWv+kggsBcJ3vyJe45x6hkkPhwCkZY+IFI8IYs77dTHFgD4b1E2IF7cXzf7enWOSgjZrhrNYBuGkusbcWXA3ggJ6lb/AOkAWAIDF2usAAlnGDvC6ytgkFRDln6n9J239TaJEswGzDGRnw+EA2/DEZqQzkAuBYl93yeI+R6wTDExSxlQ4vCEmogFTvSccPzEMHLYi8+AtWUTqRUQtBPCXSKQVEl/S4y/IRQaapaQlhwuXYJLWzU1YB2dvPEaLsXssoWqYJiVkSlVAAu6k8LFg9g79WicmqryNVlNP1BMxT3JOAc4Ag8qZMAcFgCQAbXALX5gufSEez5SZ05aAqkpBUKmuwALH1dt7w/P0ZSlxNQkuWDMXLvu59TAlkY5KJy+IpWp71AkP9PT0joHI1JSGNSTk8TOebGOgdTBu/NLCkMzEZ33yBjELzAizK8w3tjpEmdgA5b8z7wabpqUAkEF2Z2sLkv1Nh5GG0Ndn0D4aVVopF8AjzZSgPtGd7UcameyXdKTwovdvm8JI6XuORMaLsgpk6NKagqkHwmq5NSgPIkj0jIdrTCtcxYIUTS6Q5w4vcAtZlC4uIhfzYeOO2NaeeChRmLBKmBQJeS9JFROLE3JZ4ZSlJQUDBAACbGxYCzkFgzmzA7RXAtKCysCrFSAtJ80A3FvE979IvJhCVFXhG7C7O1gLN0guto6F20yr7L7PrWElNMxDFT8Z3CXlpYAt8wOwiXaGlMhB7xKU5Jml0pKVHwhz1sEm14hrkKStkL71AupJUAWCgWc3Pl1faASNWpSEkrVayCq58RATTakCwsPrG7+TdP8UOdlTP6ghEyYEpRLrStYZaSCwqApTxcvPa0DlqrEyXLUEuFPZ0qsOIl3FiklPVJD3cWp0/eVICn/ALYUXa5qALrGN7AmwO4iP/6+hKRVxlyGRh2fgHiJGT/Ah4yvIji1hhJOpCVJQt2ScH5glIYpvxAkAueUG7X1RWUBMwikXApelvmB53HDyPSKyUtEzvXFq1VOLYANRym22ducKyNOpcwAOEVAJUOJIYBwBlIx4uYOWMNi7JZqkWmn1s4JSZJpDB6cm9+FRbBep+sFOqCCEqmLZdRUl2SoXeoEOs4BVUBbFoCiaqUO4lUq7xDKKmUCH4i1lPfJteGdL2cF1CYQgJJBSxNRsWIWLpFsWs19lxYztLIWRqZtY4UFI+YpZJDYDHjLGxAAHVyAvqtLMS04d2WP6gzO44hxEUkABuT3yprJKpSapKgGUArIBBDDFioMzeW4uHsmeZ3CpTJAKVLqAZJPEKkFhdmYOKeobbTaM27SZaaVJVVUlqhdU5lGxfhS5SALgkscdI7vkpWpThSaSHa74dKvla9mNxtHi9cg6dWmMsLBFlluEkgJZKTURg1DhvfeKOaoKXRLUSU2FwQGAcIbwXGDjMZehmXUyWqoLRLCgQgPVScOXUm69sgbQcdmag/3UoKUqIUQ6ahxXBSlw1ncEnFsiKtZVLalN/8AuLk7v+s9HEaHSalQQmqfKqAfxkEchgwkptL4jRgn+4W7yYgd0pKJstSbJQrwuQMKDkb7cgBvmp2mUA6qabJbxixzzJ87WjSd5LmLUJrU+KpgSoO6Qks12uBtAtYF11JpCVpYBTqZ+R3Nvryia5ZLY74oN2ikR2JMKTMBcM7lT2d/EllPfA/Tl41HxZr1L7PKgGrWBgF0guCHbkDFdIkiVLWFGpRFNNgA+wSL4be/qYD8VakCTKlkFgKmIOcZsMFVrt6XPZzkjm5oKNYMtI4hjrdySOh2GbpuPaBJkm93uARYk7b58xf95gllEA2D32tfomxz1hUKIz9eWfTm4jrIId0MwianCamTm3FwllbZxENXqkkFKAEi5Ni7tyIJ9AfeFkqIIccrncZzuOgvEVIyA732P+f2jVkNhZQs5yDu9s4/T68ukTcc9g5VuRjitUG5sLbwMLVSkXOSkBQ3zh2Jtnl6xCUolym/Vve/OCAb0kozF8ShU6XL0u5CfF4XuC7YwDGlEnupWpWlRJJEtKieJgWY8sFt7X6ZOYTVXzuwtflw2F40+rSJehBcq7yZY7sEkcXXytiJy2hk1ozitU0wTQkOmwYMCNnA33frDB1VaVKJ/u7IAqfe5sxZz6NkgQilQ3833hiWtQcisAEAqpJYtg2tUWt0xvDMLVg5nxCUlqSW6CPY1XZs2ahHAlLK4jxAubAkgpsbeHbrk9EHzZ1/ZzvkaZXAqAqBALANz6v7jI2gM1dIEwlIBU5fIIawc322gs6YQB4Ar5aD4eYsGJs75Dm+0KTNIlXE6ntyyTm79SwiqOrxg1fYXail6acASpQIZwD4gXYBrAA8oqFKUEF0q3wGs4YuBkuS/TfZ74KNK5qNlIcPbB29D+8J6vTtMUgupw4JO3M7WMSlUWU4stpnaHXTky6UShMIqZkMwcnhqsk3JbeHiFCWkKDJIclK2rBuCAbpIG31ivVOWJYJIpTYjDEuLDmQM4MF7ogBTj/TZyBnO1+sK3jBdJp0yx4FSlrlrKFMATMKTUeQAD+H2t5wjopqSkM7ocKKgVLUlwxdKgWBfpCUqYpINqgFOxHoojyBGDy5CDp16UcCVUgWJTvm5BcXc7H0hVELnRNPaRStRQgAKcgkkjNrKD3Gdm94874plhJVUzly6mBcABdiL/tB9LqiAFUEpfJSCm22wgqQGCgAk3YW/e7Py63gaDdlXqJakVukpSlTgZLuMlLszZVyByIaRrEdyhJSqpDFI/UVHiUcEsEi5Z3GYdTOA4SAosx3OLMHfrd8QtqZYJUDg5uXHS7/AG53huzeGI4LYKVMXUZqgpI7spSwrBUTuWBISHLYxkvBka2rimKVSS9SAoj7FLZxbDwvqpyUjui5B4nclt2t5nYs5jwTEzAEgJls1i5Ky4L3c9cDEO3YqTWmeaoSkqUZhABSOIgmovZyhTsw+W1hygcjQpKauIkkgFLAhwSwHhAxdTm5tgRYq0ipigpK0G3Eqk2LHO55PAHSAJaklEyqzOQo3FLDD3uAze8Dv4QXHNvQVHZckBFDF0lS62PEdgDnBDAN6QxJlUrCqUJAxhmYgYJJuXvz6wrqULlF5lNrJCWVfZyC45WHoIaE0zwCkm3ygMXOXw48+URlZWKVYIpnSgqtIAmVgFIarw+JzgPt1MT1MpBlAigKKiTYgpGDS+G2fkYCmWl3mHwBgEsKtiRncGwO2YlP1YCAuWEeLwmwNsN7OSb+rA/g35DSJCEkgoWoZ4BjmzMQ2wD/AEhtaZp4iMAOSGtkBgWBv6+kVcntpSCuikFQLHLOwCgCdmLQl/UFVlzCpy91MPNjcbQ3RvZJ8iWj3Xap1uVGhxU2x678vvHdrTVTFlm7ugsWwAHdvmLJH4LozyosoEEPY4GcOeHEeaQrFSWChhgCC7jIuRdjblFlGtHNN9nkS1KBYb+9ul2FspN/qYFMTVS92BS4GbluI+Eh23FhF8rUIUAqekKJWQkPQBSDUqzcJUUt1SYrtZqpaliwGzJuANmIYHe7OYp2E6iGoWPfIdnHI2ZW2LWzEUSwQxYANY3v5c/M84JMI4rpycCz+YLjBuOkS/qkqJVSHd6iS/sBTzv16Qcmr2CkprNKbn/V9b5J6NB0aFSXKgqkXLBrgnJ2Hp6w1pO0kpulLKDF3YP6Z8jA165SlVVKCgSxHX64A3gZYaQoZYWWQkvTUQOQF+jZNo0XaU19FIQyauJQDgMBSOdyz2zfpFMntEILp4VHkWyRm1y/0h+fMVNSkEDhDgMD55+3rCT2hZYyVRnFZRVxUgJtbhDJTfoAA/QcoYmyzLpI8ZAqqAUFA3Bu45ONj6iBf06isBNIVZIB9B+E3frF0nTzZUqZLnJVStP9slLipI4GKg4GMbYIaC5LBruhPS6yakFnW5qdIGSBY8WRjyaOhL+knMkp4gR+tmubEFr7+ojo3RFKLFU5VFqigKYXd1M+SGLW3GYVmVuHSokKIvzO3QQfUTGTvuedz9B/xAVKe4uTcs5v6xkYt/haY2oq/UlQ5NhvMlmfzhftqcoqLgggsGIfIx9c7PHumQJM1BqqSEuqk23sk4/z0jyXrZFC+9StRIFNKTgHJJJNXXy5Rvs2mKqVwkEhKbu9/wDyFwc4hpc0qZySohsexTztzhtPaSBLUlSShKn48tkDiZgb9LdYpzxFkrASFEXyp7E3vjYHygUG2MzaVUsSWDZu+R5DGL5gS5Vri999unMts8DTISVJCFkfMkkVBgzXfmbZ2gS5ndsXM2tQKSBjbGzGMqG6urZY9madTuldINwHyB0w2zYMGMsrUQlTpGAeQYOQHubB93ikkzlJUiag9CEvj5r88fhi6TNlS0LKQolWLmxyfJuoPiib7FoqL/7/AEB8VgkkJyUquBuUgEHLlodRp6bh1KINmK77OvNsU/aK/srVzUhVN1XL2LncF7ev05OansqYqUJyypyAoJKrt/2p2YjJfygSl1dMZcUZRtXYNU41OUgKqL1hnP8ApDA5IgatTQRMIchJOw/zffZ4tZvw7KollBnFYHEpIJJJHUsAMNsDFP2j2gUpEhSk92hdaFFLquGUk8Q4XJNjsGgKbbxoEeOLjbTTHNF2mqahYAAJL0lLsphxObAm2Om8QPa61KqKCkISUJYApLM/Epme7l7nyhPQ61KiEqSUVHxBPC22PvEVzgKpaZhCsgHFj1Fjc82Z82h3HIscadjkztqesBCkVlSwRMcWuzBvXcwOSiapZkhKQtFiaqKmYpLAXtje0F1AMpIYVFOFWt6EWuWdt4W0GpYrWsCtrEls4F74fAELKlkeOXTuyMqQSsla+HIXSpiGdwWvmyd4tNJrdPLdpXeBqhMmMKgwHIjJsDf7mt7W7SnTkJlmaVBrJpow7Em1TYGeuDE9DpO+mqQo0LXLVQMVqCXPDgFQBuILjaticcvNHuj04nrpARJlKs5YqAykBQFhYBzzhdekSiYRMJoc0nwvdnKmuLesPfD3Zk2bUsCWB4mLhktYAvSHLBm3hHjXLPekBSFEkBJYAZFri/7c4NfZlV20LnUoUpSUsU4SVAEi5IyWbljnzhcqLpsaincsw2x6n1gqZyjwJ/6ZYuS7O2CTboGLOR1jp6QAz1DY0sRh97nzfG0Uiic3QpW6SlT4ZDNlyb+5x/MAQpzwsPMiHf6cFnVcD65Hu5flCk2QCSz/AJa0OmiTAlnZ3MF06CfSCIlUgHqesdNBJf7fxBTESALWbcusGkzA135D6xNZZnGRYPsH9toiJZvTYi/PlAboOtkgkuHAF7RptEQ1xdoyqFKAuegtv+PGi7HnKmKAJD42iXKsWBnauVUXBDv7H85R7pkzFJEqtanIZJL3AZLPi1rbdBBlhKp3ckFJBa7pu7P5OcwGfK4uEEh2CmBSS5BBJIGX9RCRdYDGrEJsukkObHYv9i0dHnaMlCVB1MSAW5bfs/rHsdCKhtRJYhL3s6Q/S5J9bDnFhJkJHElSnaokNwkE0sCGP2j2OhGF4sQlaczpqZaGJJPiYeF3O92BPt5QyntIq05lBEmmkcfdJrI2VVkZ846Og3kXqmV6e0x3SpSjwhx7uXxlw/tDPYeiKlgECkYD7W4XyHcuRgO1zHR0T5vjFtFuD5tWK6hMyVNSCQlLnBcMLkc3L+5F7QGaalhUxMwOTTSoCogOhNvCKt+XWOjoWDtJlJqm0PjRVISpgickvSgmhaX6+Ejm20E08xNQXQAyD508IABcsSWjo6Elqi0IpZO0+soSpkhSlcO1nZmtkHcxYq7U/wDT+BQChQDVn9wW3aOjoLimIpvNHifiG9CV2HCqWU4uAeINUw8oR7VmNMRXLSUhymwszO3KOjoPVRnj7B3couwSBwggpBGSAQNshnJZmiczRIEwELqSd75YnBb8I6x0dBbYyiqGe0QAxUy3txXOwfZ7/aAaBKUKUhKgaw5cGzA1euzjL9I6OgyQjxIZ1akmSJpDJUeEpJBAL5AyXhHvyEkoAUpwynYpuGz+x3jo6JwfZOx+T41X5NFpdD/SBCZk097NUCEpulKQ7BznkBdvv0/WpmmbLrMsqDEBII52s+RuY6OgVasSTpIzE7S90opqDG7Ni4b0Y+cdqtOxItbcfTMex0dEW2kc/LFRk4oQWkhWzEW/nfyicrTl6j4c2Z2bYHzH1jo6KMmDmB7OwI/LeUSloYEniBG/5Yx0dGSMBmPyxFz2PoxMW25v9o8jony6JcmgUzsZUwFUpLhJZyQKlBgbE/x/DHZujUgVEUHGxvsCx3tHR0R/UbfVhi7Zb6js7+ooWxlrpCEkkKFbBSQeaaS18OBgRS9oSFS2SVggkpKWIcix9H+0dHQeOXy6jRORpmADy0BsK7wk9eFxn7R0dHRUpR//2Q=="/>
          <p:cNvSpPr>
            <a:spLocks noChangeAspect="1" noChangeArrowheads="1"/>
          </p:cNvSpPr>
          <p:nvPr/>
        </p:nvSpPr>
        <p:spPr bwMode="auto">
          <a:xfrm>
            <a:off x="155575" y="-1812925"/>
            <a:ext cx="5715000" cy="3790950"/>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26630" name="Picture 6" descr="http://www.hereandthere.org/making-mulch/graphics/mulch-pens-6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53499" y="377947"/>
            <a:ext cx="2778125" cy="1876303"/>
          </a:xfrm>
          <a:prstGeom prst="rect">
            <a:avLst/>
          </a:prstGeom>
          <a:noFill/>
        </p:spPr>
      </p:pic>
      <p:sp>
        <p:nvSpPr>
          <p:cNvPr id="26632" name="AutoShape 8" descr="Rezultat iskanja slik za log p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26634" name="Picture 10" descr="https://c2.staticflickr.com/8/7151/6795794383_a7d947dd9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4113" y="4871286"/>
            <a:ext cx="2640588" cy="1753351"/>
          </a:xfrm>
          <a:prstGeom prst="rect">
            <a:avLst/>
          </a:prstGeom>
          <a:noFill/>
        </p:spPr>
      </p:pic>
      <p:pic>
        <p:nvPicPr>
          <p:cNvPr id="26636" name="Picture 12" descr="https://encrypted-tbn0.gstatic.com/images?q=tbn:ANd9GcTzYDrIuhLt0V2EVBv9IDrq52WQu19PaIJwBrC_dchjOxTz23ut"/>
          <p:cNvPicPr>
            <a:picLocks noChangeAspect="1" noChangeArrowheads="1"/>
          </p:cNvPicPr>
          <p:nvPr/>
        </p:nvPicPr>
        <p:blipFill>
          <a:blip r:embed="rId4" cstate="print"/>
          <a:srcRect/>
          <a:stretch>
            <a:fillRect/>
          </a:stretch>
        </p:blipFill>
        <p:spPr bwMode="auto">
          <a:xfrm>
            <a:off x="8693017" y="4559300"/>
            <a:ext cx="3108458" cy="2076450"/>
          </a:xfrm>
          <a:prstGeom prst="rect">
            <a:avLst/>
          </a:prstGeom>
          <a:noFill/>
        </p:spPr>
      </p:pic>
      <p:pic>
        <p:nvPicPr>
          <p:cNvPr id="26638" name="Picture 14" descr="http://www.schooljotter.com/imagefolders/cherrygardens/Conservation_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08399" y="4888814"/>
            <a:ext cx="2355877" cy="1765986"/>
          </a:xfrm>
          <a:prstGeom prst="rect">
            <a:avLst/>
          </a:prstGeom>
          <a:noFill/>
        </p:spPr>
      </p:pic>
      <p:pic>
        <p:nvPicPr>
          <p:cNvPr id="26640" name="Picture 16" descr="Rezultat iskanja slik za school wildlife area"/>
          <p:cNvPicPr>
            <a:picLocks noChangeAspect="1" noChangeArrowheads="1"/>
          </p:cNvPicPr>
          <p:nvPr/>
        </p:nvPicPr>
        <p:blipFill>
          <a:blip r:embed="rId6" cstate="print"/>
          <a:srcRect/>
          <a:stretch>
            <a:fillRect/>
          </a:stretch>
        </p:blipFill>
        <p:spPr bwMode="auto">
          <a:xfrm>
            <a:off x="6594475" y="4571999"/>
            <a:ext cx="1657350" cy="2286001"/>
          </a:xfrm>
          <a:prstGeom prst="rect">
            <a:avLst/>
          </a:prstGeom>
          <a:noFill/>
        </p:spPr>
      </p:pic>
    </p:spTree>
    <p:extLst>
      <p:ext uri="{BB962C8B-B14F-4D97-AF65-F5344CB8AC3E}">
        <p14:creationId xmlns:p14="http://schemas.microsoft.com/office/powerpoint/2010/main" val="8160210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294275" cy="1280890"/>
          </a:xfrm>
        </p:spPr>
        <p:txBody>
          <a:bodyPr/>
          <a:lstStyle/>
          <a:p>
            <a:r>
              <a:rPr lang="sl-SI" dirty="0" smtClean="0"/>
              <a:t>Četrti korak </a:t>
            </a:r>
            <a:r>
              <a:rPr lang="en-GB" dirty="0" smtClean="0"/>
              <a:t>– </a:t>
            </a:r>
            <a:r>
              <a:rPr lang="sl-SI" dirty="0" smtClean="0"/>
              <a:t>Spremljanje</a:t>
            </a:r>
            <a:r>
              <a:rPr lang="en-GB" dirty="0" smtClean="0"/>
              <a:t> &amp; </a:t>
            </a:r>
            <a:r>
              <a:rPr lang="sl-SI" dirty="0" smtClean="0"/>
              <a:t>vrednotenje</a:t>
            </a:r>
            <a:r>
              <a:rPr lang="en-GB" dirty="0" smtClean="0"/>
              <a:t> </a:t>
            </a:r>
            <a:endParaRPr lang="en-GB" dirty="0"/>
          </a:p>
        </p:txBody>
      </p:sp>
      <p:sp>
        <p:nvSpPr>
          <p:cNvPr id="3" name="Content Placeholder 2"/>
          <p:cNvSpPr>
            <a:spLocks noGrp="1"/>
          </p:cNvSpPr>
          <p:nvPr>
            <p:ph idx="1"/>
          </p:nvPr>
        </p:nvSpPr>
        <p:spPr>
          <a:xfrm>
            <a:off x="2030412" y="1790699"/>
            <a:ext cx="8915400" cy="4749801"/>
          </a:xfrm>
        </p:spPr>
        <p:txBody>
          <a:bodyPr>
            <a:normAutofit/>
          </a:bodyPr>
          <a:lstStyle/>
          <a:p>
            <a:r>
              <a:rPr lang="sl-SI" sz="2000" dirty="0" smtClean="0"/>
              <a:t>Ob koncu prvega leta ponovite”pregled”.</a:t>
            </a:r>
            <a:endParaRPr lang="en-GB" sz="2000" dirty="0" smtClean="0"/>
          </a:p>
          <a:p>
            <a:endParaRPr lang="en-GB" sz="2000" dirty="0" smtClean="0"/>
          </a:p>
          <a:p>
            <a:pPr marL="0" indent="0" defTabSz="457207">
              <a:buClr>
                <a:schemeClr val="bg2">
                  <a:lumMod val="40000"/>
                  <a:lumOff val="60000"/>
                </a:schemeClr>
              </a:buClr>
              <a:buNone/>
              <a:defRPr/>
            </a:pPr>
            <a:r>
              <a:rPr lang="sl-SI" sz="2000" b="1" dirty="0" smtClean="0"/>
              <a:t>Ocenite stopnjo zavedanja</a:t>
            </a:r>
            <a:endParaRPr lang="en-IE" sz="2000" b="1" dirty="0"/>
          </a:p>
          <a:p>
            <a:pPr marL="857250" lvl="1" indent="-457200">
              <a:buFont typeface="Wingdings" panose="05000000000000000000" pitchFamily="2" charset="2"/>
              <a:buChar char="ü"/>
              <a:defRPr/>
            </a:pPr>
            <a:r>
              <a:rPr lang="sl-SI" sz="2000" dirty="0" smtClean="0"/>
              <a:t>Ponovite anketo o biotski raznovrstnosti.</a:t>
            </a:r>
            <a:endParaRPr lang="en-IE" sz="2000" dirty="0"/>
          </a:p>
          <a:p>
            <a:pPr lvl="1" fontAlgn="base">
              <a:spcAft>
                <a:spcPct val="0"/>
              </a:spcAft>
              <a:buFont typeface="Arial" charset="0"/>
              <a:buNone/>
              <a:defRPr/>
            </a:pPr>
            <a:endParaRPr lang="en-IE" sz="2000" dirty="0"/>
          </a:p>
          <a:p>
            <a:pPr marL="342906" indent="-342906" defTabSz="457207">
              <a:buClr>
                <a:schemeClr val="bg2">
                  <a:lumMod val="40000"/>
                  <a:lumOff val="60000"/>
                </a:schemeClr>
              </a:buClr>
              <a:buNone/>
              <a:defRPr/>
            </a:pPr>
            <a:r>
              <a:rPr lang="sl-SI" sz="2000" b="1" dirty="0" smtClean="0"/>
              <a:t>Ocenite napredek pri praktičnih izboljšavah</a:t>
            </a:r>
            <a:endParaRPr lang="en-IE" sz="2000" b="1" dirty="0"/>
          </a:p>
          <a:p>
            <a:pPr lvl="1" fontAlgn="base">
              <a:spcAft>
                <a:spcPct val="0"/>
              </a:spcAft>
              <a:buFont typeface="Wingdings" panose="05000000000000000000" pitchFamily="2" charset="2"/>
              <a:buChar char="ü"/>
              <a:defRPr/>
            </a:pPr>
            <a:r>
              <a:rPr lang="sl-SI" sz="2000" dirty="0" smtClean="0"/>
              <a:t>Ustvarite nov zemljevid habitata ali novosti dodajte že v obstoječega.</a:t>
            </a:r>
            <a:endParaRPr lang="en-IE" sz="2000" dirty="0"/>
          </a:p>
          <a:p>
            <a:pPr marL="1200166" lvl="2" indent="-285750" defTabSz="457207">
              <a:buFont typeface="Wingdings" panose="05000000000000000000" pitchFamily="2" charset="2"/>
              <a:buChar char="ü"/>
              <a:defRPr/>
            </a:pPr>
            <a:r>
              <a:rPr lang="sl-SI" sz="2000" dirty="0" smtClean="0"/>
              <a:t>Prepoznajte praktične izboljšave </a:t>
            </a:r>
            <a:r>
              <a:rPr lang="en-IE" sz="2000" dirty="0" smtClean="0"/>
              <a:t>(</a:t>
            </a:r>
            <a:r>
              <a:rPr lang="sl-SI" sz="2000" dirty="0" smtClean="0"/>
              <a:t>kup drv, ptičja hišica</a:t>
            </a:r>
            <a:r>
              <a:rPr lang="en-IE" sz="2000" dirty="0" smtClean="0"/>
              <a:t>)</a:t>
            </a:r>
            <a:r>
              <a:rPr lang="sl-SI" sz="2000" dirty="0" smtClean="0"/>
              <a:t>.</a:t>
            </a:r>
            <a:endParaRPr lang="en-IE" sz="2000" dirty="0"/>
          </a:p>
          <a:p>
            <a:pPr marL="1200166" lvl="2" indent="-285750" defTabSz="457207">
              <a:buFont typeface="Wingdings" panose="05000000000000000000" pitchFamily="2" charset="2"/>
              <a:buChar char="ü"/>
              <a:defRPr/>
            </a:pPr>
            <a:r>
              <a:rPr lang="sl-SI" sz="2000" dirty="0" smtClean="0"/>
              <a:t>Se je število opažanj/število posamezne vrste povečalo?</a:t>
            </a:r>
            <a:endParaRPr lang="en-IE" sz="2000" dirty="0"/>
          </a:p>
          <a:p>
            <a:pPr marL="1200166" lvl="2" indent="-285750" defTabSz="457207">
              <a:buFont typeface="Wingdings" panose="05000000000000000000" pitchFamily="2" charset="2"/>
              <a:buChar char="ü"/>
              <a:defRPr/>
            </a:pPr>
            <a:r>
              <a:rPr lang="sl-SI" sz="2000" dirty="0" smtClean="0"/>
              <a:t>Se je vrstno bogastvo povečalo</a:t>
            </a:r>
            <a:r>
              <a:rPr lang="en-IE" sz="2000" dirty="0" smtClean="0"/>
              <a:t>?</a:t>
            </a:r>
            <a:endParaRPr lang="en-IE" sz="2000" dirty="0"/>
          </a:p>
          <a:p>
            <a:endParaRPr lang="en-GB" sz="2000" dirty="0"/>
          </a:p>
        </p:txBody>
      </p:sp>
      <p:sp>
        <p:nvSpPr>
          <p:cNvPr id="4" name="Oval Callout 3"/>
          <p:cNvSpPr/>
          <p:nvPr/>
        </p:nvSpPr>
        <p:spPr>
          <a:xfrm>
            <a:off x="8396856" y="1320052"/>
            <a:ext cx="3097213" cy="2447925"/>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Wingdings 2" pitchFamily="18" charset="2"/>
              <a:buNone/>
              <a:defRPr/>
            </a:pPr>
            <a:r>
              <a:rPr lang="sl-SI" sz="1200" b="1" dirty="0" smtClean="0">
                <a:solidFill>
                  <a:schemeClr val="tx1"/>
                </a:solidFill>
              </a:rPr>
              <a:t>Pozor:</a:t>
            </a:r>
            <a:endParaRPr lang="en-IE" sz="1200" b="1" dirty="0">
              <a:solidFill>
                <a:schemeClr val="tx1"/>
              </a:solidFill>
            </a:endParaRPr>
          </a:p>
          <a:p>
            <a:pPr algn="ctr" eaLnBrk="1" hangingPunct="1">
              <a:buFont typeface="Wingdings 2" pitchFamily="18" charset="2"/>
              <a:buNone/>
              <a:defRPr/>
            </a:pPr>
            <a:r>
              <a:rPr lang="sl-SI" sz="1200" i="1" dirty="0" smtClean="0">
                <a:solidFill>
                  <a:schemeClr val="tx1"/>
                </a:solidFill>
              </a:rPr>
              <a:t>Povečanje števila je lahko težavno za vrednotenje.</a:t>
            </a:r>
            <a:endParaRPr lang="en-IE" sz="1200" i="1" dirty="0">
              <a:solidFill>
                <a:schemeClr val="tx1"/>
              </a:solidFill>
            </a:endParaRPr>
          </a:p>
          <a:p>
            <a:pPr algn="ctr" eaLnBrk="1" hangingPunct="1">
              <a:buFont typeface="Wingdings 2" pitchFamily="18" charset="2"/>
              <a:buNone/>
              <a:defRPr/>
            </a:pPr>
            <a:endParaRPr lang="en-IE" sz="1200" i="1" dirty="0">
              <a:solidFill>
                <a:schemeClr val="tx1"/>
              </a:solidFill>
            </a:endParaRPr>
          </a:p>
          <a:p>
            <a:pPr algn="ctr" eaLnBrk="1" hangingPunct="1">
              <a:buFont typeface="Wingdings 2" pitchFamily="18" charset="2"/>
              <a:buNone/>
              <a:defRPr/>
            </a:pPr>
            <a:r>
              <a:rPr lang="sl-SI" sz="1200" i="1" dirty="0" smtClean="0">
                <a:solidFill>
                  <a:schemeClr val="tx1"/>
                </a:solidFill>
              </a:rPr>
              <a:t>Ne bodite razočarani, dejanja so enako pomembna kot rezultati!</a:t>
            </a:r>
            <a:endParaRPr lang="en-IE" sz="1200" i="1" dirty="0">
              <a:solidFill>
                <a:schemeClr val="tx1"/>
              </a:solidFill>
            </a:endParaRPr>
          </a:p>
        </p:txBody>
      </p:sp>
    </p:spTree>
    <p:extLst>
      <p:ext uri="{BB962C8B-B14F-4D97-AF65-F5344CB8AC3E}">
        <p14:creationId xmlns:p14="http://schemas.microsoft.com/office/powerpoint/2010/main" val="19299051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2400" dirty="0" smtClean="0"/>
              <a:t>Vzorec grafa, ki prikazuje povečanje ravni ozaveščenosti med začetkom in koncem prvega leta</a:t>
            </a:r>
            <a:endParaRPr lang="en-GB" sz="2400" dirty="0"/>
          </a:p>
        </p:txBody>
      </p:sp>
      <p:graphicFrame>
        <p:nvGraphicFramePr>
          <p:cNvPr id="4" name="Content Placeholder 5"/>
          <p:cNvGraphicFramePr>
            <a:graphicFrameLocks/>
          </p:cNvGraphicFramePr>
          <p:nvPr>
            <p:extLst>
              <p:ext uri="{D42A27DB-BD31-4B8C-83A1-F6EECF244321}">
                <p14:modId xmlns:p14="http://schemas.microsoft.com/office/powerpoint/2010/main" val="3513402181"/>
              </p:ext>
            </p:extLst>
          </p:nvPr>
        </p:nvGraphicFramePr>
        <p:xfrm>
          <a:off x="2655888" y="2311879"/>
          <a:ext cx="6710362" cy="3729038"/>
        </p:xfrm>
        <a:graphic>
          <a:graphicData uri="http://schemas.openxmlformats.org/presentationml/2006/ole">
            <mc:AlternateContent xmlns:mc="http://schemas.openxmlformats.org/markup-compatibility/2006">
              <mc:Choice xmlns:v="urn:schemas-microsoft-com:vml" Requires="v">
                <p:oleObj spid="_x0000_s2067" r:id="rId3" imgW="8327858" imgH="4627265" progId="Excel.Sheet.8">
                  <p:embed/>
                </p:oleObj>
              </mc:Choice>
              <mc:Fallback>
                <p:oleObj r:id="rId3" imgW="8327858" imgH="4627265" progId="Excel.Sheet.8">
                  <p:embed/>
                  <p:pic>
                    <p:nvPicPr>
                      <p:cNvPr id="0" name="Picture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5888" y="2311879"/>
                        <a:ext cx="6710362" cy="3729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43762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Primer zemljevida habitata v prvem letu</a:t>
            </a:r>
            <a:endParaRPr lang="en-GB" dirty="0"/>
          </a:p>
        </p:txBody>
      </p:sp>
      <p:pic>
        <p:nvPicPr>
          <p:cNvPr id="4" name="Content Placeholder 3" descr="C:\Users\rboyle\Pictures\My Pictures\Biodiversity\Tahilla,Sneem, Co. Kerry\HM 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l="9123" t="10739" r="2122"/>
          <a:stretch>
            <a:fillRect/>
          </a:stretch>
        </p:blipFill>
        <p:spPr bwMode="auto">
          <a:xfrm>
            <a:off x="3666227" y="1905000"/>
            <a:ext cx="5994887" cy="4526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9370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Povezava z učnim načrtom</a:t>
            </a:r>
            <a:endParaRPr lang="en-GB" dirty="0"/>
          </a:p>
        </p:txBody>
      </p:sp>
      <p:sp>
        <p:nvSpPr>
          <p:cNvPr id="3" name="Content Placeholder 2"/>
          <p:cNvSpPr>
            <a:spLocks noGrp="1"/>
          </p:cNvSpPr>
          <p:nvPr>
            <p:ph idx="1"/>
          </p:nvPr>
        </p:nvSpPr>
        <p:spPr>
          <a:xfrm>
            <a:off x="2576512" y="1485900"/>
            <a:ext cx="8915400" cy="3777622"/>
          </a:xfrm>
        </p:spPr>
        <p:txBody>
          <a:bodyPr>
            <a:normAutofit/>
          </a:bodyPr>
          <a:lstStyle/>
          <a:p>
            <a:r>
              <a:rPr lang="sl-SI" sz="2000" dirty="0" smtClean="0"/>
              <a:t>Matematika</a:t>
            </a:r>
            <a:r>
              <a:rPr lang="en-GB" sz="2000" dirty="0" smtClean="0"/>
              <a:t> – </a:t>
            </a:r>
            <a:r>
              <a:rPr lang="sl-SI" sz="2000" dirty="0" smtClean="0"/>
              <a:t>matematična analiza podatkov</a:t>
            </a:r>
            <a:r>
              <a:rPr lang="en-IE" altLang="en-US" sz="2000" dirty="0" smtClean="0"/>
              <a:t>(</a:t>
            </a:r>
            <a:r>
              <a:rPr lang="sl-SI" altLang="en-US" sz="2000" dirty="0" smtClean="0"/>
              <a:t>grafi</a:t>
            </a:r>
            <a:r>
              <a:rPr lang="en-IE" altLang="en-US" sz="2000" dirty="0" smtClean="0"/>
              <a:t>/</a:t>
            </a:r>
            <a:r>
              <a:rPr lang="sl-SI" altLang="en-US" sz="2000" dirty="0" smtClean="0"/>
              <a:t>razpredelnice</a:t>
            </a:r>
            <a:r>
              <a:rPr lang="en-IE" altLang="en-US" sz="2000" dirty="0" smtClean="0"/>
              <a:t>)</a:t>
            </a:r>
            <a:r>
              <a:rPr lang="sl-SI" altLang="en-US" sz="2000" dirty="0" smtClean="0"/>
              <a:t>.</a:t>
            </a:r>
            <a:endParaRPr lang="en-IE" altLang="en-US" sz="2000" dirty="0" smtClean="0"/>
          </a:p>
          <a:p>
            <a:r>
              <a:rPr lang="sl-SI" altLang="en-US" sz="2000" dirty="0" smtClean="0"/>
              <a:t>Naravoslovje</a:t>
            </a:r>
            <a:r>
              <a:rPr lang="en-IE" altLang="en-US" sz="2000" dirty="0" smtClean="0"/>
              <a:t> – </a:t>
            </a:r>
            <a:r>
              <a:rPr lang="sl-SI" altLang="en-US" sz="2000" dirty="0" smtClean="0"/>
              <a:t>preučevanje habitatov in vrst, družin živali in rastlinskih struktur. </a:t>
            </a:r>
            <a:endParaRPr lang="en-IE" altLang="en-US" sz="2000" dirty="0" smtClean="0"/>
          </a:p>
          <a:p>
            <a:r>
              <a:rPr lang="sl-SI" altLang="en-US" sz="2000" dirty="0" smtClean="0"/>
              <a:t>Umetnost in tehnika</a:t>
            </a:r>
            <a:r>
              <a:rPr lang="en-IE" altLang="en-US" sz="2000" dirty="0" smtClean="0"/>
              <a:t> – </a:t>
            </a:r>
            <a:r>
              <a:rPr lang="sl-SI" altLang="en-US" sz="2000" dirty="0" smtClean="0"/>
              <a:t>oblikovanje plakatov, izdelava in poslikava ptičjih hišic ...</a:t>
            </a:r>
            <a:endParaRPr lang="en-IE" altLang="en-US" sz="2000" dirty="0" smtClean="0"/>
          </a:p>
          <a:p>
            <a:r>
              <a:rPr lang="sl-SI" altLang="en-US" sz="2000" dirty="0" smtClean="0"/>
              <a:t>Jeziki </a:t>
            </a:r>
            <a:r>
              <a:rPr lang="en-IE" altLang="en-US" sz="2000" dirty="0" smtClean="0"/>
              <a:t> – </a:t>
            </a:r>
            <a:r>
              <a:rPr lang="sl-SI" altLang="en-US" sz="2000" dirty="0" smtClean="0"/>
              <a:t>lahkotne teme</a:t>
            </a:r>
            <a:r>
              <a:rPr lang="en-IE" altLang="en-US" sz="2000" dirty="0" smtClean="0"/>
              <a:t>, </a:t>
            </a:r>
            <a:r>
              <a:rPr lang="sl-SI" altLang="en-US" sz="2000" dirty="0" smtClean="0"/>
              <a:t>imena vrst v različnih jezikih.</a:t>
            </a:r>
            <a:endParaRPr lang="en-IE" altLang="en-US" sz="2000" dirty="0" smtClean="0"/>
          </a:p>
          <a:p>
            <a:r>
              <a:rPr lang="sl-SI" altLang="en-US" sz="2000" dirty="0" smtClean="0"/>
              <a:t>Geografija</a:t>
            </a:r>
            <a:r>
              <a:rPr lang="en-IE" altLang="en-US" sz="2000" dirty="0" smtClean="0"/>
              <a:t> – </a:t>
            </a:r>
            <a:r>
              <a:rPr lang="sl-SI" altLang="en-US" sz="2000" dirty="0" smtClean="0"/>
              <a:t>kartiranje okolice šole.</a:t>
            </a:r>
            <a:endParaRPr lang="en-IE" altLang="en-US" sz="2000" dirty="0" smtClean="0"/>
          </a:p>
          <a:p>
            <a:r>
              <a:rPr lang="sl-SI" altLang="en-US" sz="2000" dirty="0" smtClean="0"/>
              <a:t>Zgodovina</a:t>
            </a:r>
            <a:r>
              <a:rPr lang="en-IE" altLang="en-US" sz="2000" dirty="0" smtClean="0"/>
              <a:t> – </a:t>
            </a:r>
            <a:r>
              <a:rPr lang="sl-SI" altLang="en-US" sz="2000" dirty="0" smtClean="0"/>
              <a:t>izguba habitata/ vrst skozi čas.</a:t>
            </a:r>
            <a:endParaRPr lang="en-IE" altLang="en-US" sz="2000" dirty="0" smtClean="0"/>
          </a:p>
          <a:p>
            <a:endParaRPr lang="en-IE" altLang="en-US" sz="2000" dirty="0"/>
          </a:p>
          <a:p>
            <a:endParaRPr lang="en-GB" sz="2000" dirty="0"/>
          </a:p>
        </p:txBody>
      </p:sp>
      <p:pic>
        <p:nvPicPr>
          <p:cNvPr id="4"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38601" y="4901484"/>
            <a:ext cx="2184506" cy="1635007"/>
          </a:xfrm>
          <a:prstGeom prst="rect">
            <a:avLst/>
          </a:prstGeom>
          <a:ln>
            <a:noFill/>
          </a:ln>
          <a:effectLst>
            <a:outerShdw blurRad="292100" dist="139700" dir="2700000" algn="tl" rotWithShape="0">
              <a:srgbClr val="333333">
                <a:alpha val="65000"/>
              </a:srgbClr>
            </a:outerShdw>
          </a:effectLst>
        </p:spPr>
      </p:pic>
      <p:sp>
        <p:nvSpPr>
          <p:cNvPr id="5" name="AutoShape 3"/>
          <p:cNvSpPr>
            <a:spLocks noChangeArrowheads="1"/>
          </p:cNvSpPr>
          <p:nvPr/>
        </p:nvSpPr>
        <p:spPr bwMode="auto">
          <a:xfrm>
            <a:off x="8572021" y="4901483"/>
            <a:ext cx="2600325" cy="658812"/>
          </a:xfrm>
          <a:prstGeom prst="wedgeRoundRectCallout">
            <a:avLst>
              <a:gd name="adj1" fmla="val -41819"/>
              <a:gd name="adj2" fmla="val 110000"/>
              <a:gd name="adj3" fmla="val 16667"/>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IE" altLang="en-US" sz="1400" i="1" dirty="0" smtClean="0">
                <a:latin typeface="Calibri" panose="020F0502020204030204" pitchFamily="34" charset="0"/>
              </a:rPr>
              <a:t>‘</a:t>
            </a:r>
            <a:r>
              <a:rPr lang="sl-SI" altLang="en-US" sz="1400" i="1" dirty="0" smtClean="0">
                <a:latin typeface="Calibri" panose="020F0502020204030204" pitchFamily="34" charset="0"/>
              </a:rPr>
              <a:t>”Naj naša generacija varuje vse stvaritve narave”</a:t>
            </a:r>
            <a:endParaRPr lang="en-US" altLang="en-US" sz="1400" dirty="0"/>
          </a:p>
        </p:txBody>
      </p:sp>
      <p:pic>
        <p:nvPicPr>
          <p:cNvPr id="6" name="Picture 5" descr="C:\Users\rboyle\Documents\Biodiversity Theme\Gaelscoil de hIde Survey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8935" y="4901483"/>
            <a:ext cx="2180328" cy="16350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15847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Peti korak </a:t>
            </a:r>
            <a:r>
              <a:rPr lang="en-GB" dirty="0" smtClean="0"/>
              <a:t>– </a:t>
            </a:r>
            <a:r>
              <a:rPr lang="sl-SI" dirty="0" smtClean="0"/>
              <a:t>Poročilo</a:t>
            </a:r>
            <a:endParaRPr lang="en-GB" dirty="0"/>
          </a:p>
        </p:txBody>
      </p:sp>
      <p:sp>
        <p:nvSpPr>
          <p:cNvPr id="3" name="Content Placeholder 2"/>
          <p:cNvSpPr>
            <a:spLocks noGrp="1"/>
          </p:cNvSpPr>
          <p:nvPr>
            <p:ph idx="1"/>
          </p:nvPr>
        </p:nvSpPr>
        <p:spPr/>
        <p:txBody>
          <a:bodyPr>
            <a:noAutofit/>
          </a:bodyPr>
          <a:lstStyle/>
          <a:p>
            <a:r>
              <a:rPr lang="sl-SI" sz="2000" dirty="0" smtClean="0"/>
              <a:t>Šole o napredku poročajo nacionalnemu koordinatorju.</a:t>
            </a:r>
          </a:p>
          <a:p>
            <a:endParaRPr lang="en-GB" sz="2000" dirty="0" smtClean="0"/>
          </a:p>
          <a:p>
            <a:r>
              <a:rPr lang="sl-SI" sz="2000" dirty="0" smtClean="0"/>
              <a:t>Šole svoje zgodbe objavijo na spletni platformi.</a:t>
            </a:r>
            <a:endParaRPr lang="en-GB" sz="2000" dirty="0" smtClean="0"/>
          </a:p>
          <a:p>
            <a:endParaRPr lang="en-GB" sz="2000" dirty="0"/>
          </a:p>
          <a:p>
            <a:r>
              <a:rPr lang="sl-SI" sz="2000" dirty="0" smtClean="0"/>
              <a:t>Nacionalni koordinator poroča FEE.</a:t>
            </a:r>
            <a:endParaRPr lang="en-GB" sz="2000" dirty="0" smtClean="0"/>
          </a:p>
          <a:p>
            <a:endParaRPr lang="en-GB" sz="2000" dirty="0"/>
          </a:p>
          <a:p>
            <a:r>
              <a:rPr lang="en-GB" sz="2000" dirty="0" smtClean="0"/>
              <a:t>FEE </a:t>
            </a:r>
            <a:r>
              <a:rPr lang="sl-SI" sz="2000" dirty="0" smtClean="0"/>
              <a:t>poroča Toyoti.</a:t>
            </a:r>
            <a:endParaRPr lang="en-GB" sz="2000" dirty="0" smtClean="0"/>
          </a:p>
          <a:p>
            <a:endParaRPr lang="en-GB" sz="2000" dirty="0"/>
          </a:p>
          <a:p>
            <a:r>
              <a:rPr lang="sl-SI" sz="2000" dirty="0" smtClean="0"/>
              <a:t>Vsa poročila so na voljo konec poletja </a:t>
            </a:r>
            <a:r>
              <a:rPr lang="en-GB" sz="2000" dirty="0" smtClean="0"/>
              <a:t>2016</a:t>
            </a:r>
            <a:r>
              <a:rPr lang="sl-SI" sz="2000" dirty="0" smtClean="0"/>
              <a:t> . </a:t>
            </a:r>
            <a:endParaRPr lang="en-GB" sz="2000" dirty="0"/>
          </a:p>
        </p:txBody>
      </p:sp>
    </p:spTree>
    <p:extLst>
      <p:ext uri="{BB962C8B-B14F-4D97-AF65-F5344CB8AC3E}">
        <p14:creationId xmlns:p14="http://schemas.microsoft.com/office/powerpoint/2010/main" val="17491055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Pogled naprej </a:t>
            </a:r>
            <a:r>
              <a:rPr lang="en-GB" dirty="0" smtClean="0"/>
              <a:t>…</a:t>
            </a:r>
            <a:endParaRPr lang="en-GB" dirty="0"/>
          </a:p>
        </p:txBody>
      </p:sp>
      <p:sp>
        <p:nvSpPr>
          <p:cNvPr id="3" name="Content Placeholder 2"/>
          <p:cNvSpPr>
            <a:spLocks noGrp="1"/>
          </p:cNvSpPr>
          <p:nvPr>
            <p:ph idx="1"/>
          </p:nvPr>
        </p:nvSpPr>
        <p:spPr/>
        <p:txBody>
          <a:bodyPr>
            <a:normAutofit/>
          </a:bodyPr>
          <a:lstStyle/>
          <a:p>
            <a:r>
              <a:rPr lang="en-GB" sz="2000" dirty="0" smtClean="0"/>
              <a:t>September 2016  </a:t>
            </a:r>
            <a:r>
              <a:rPr lang="en-GB" sz="2000" dirty="0" smtClean="0">
                <a:latin typeface="Calibri"/>
              </a:rPr>
              <a:t>–</a:t>
            </a:r>
            <a:r>
              <a:rPr lang="en-GB" sz="2000" dirty="0" smtClean="0"/>
              <a:t> </a:t>
            </a:r>
            <a:r>
              <a:rPr lang="sl-SI" sz="2000" dirty="0" smtClean="0"/>
              <a:t>dodamo skupine </a:t>
            </a:r>
            <a:r>
              <a:rPr lang="en-GB" sz="2000" dirty="0" smtClean="0"/>
              <a:t>7-8 </a:t>
            </a:r>
            <a:r>
              <a:rPr lang="sl-SI" sz="2000" dirty="0" smtClean="0"/>
              <a:t>let</a:t>
            </a:r>
            <a:r>
              <a:rPr lang="en-GB" sz="2000" dirty="0" smtClean="0"/>
              <a:t> &amp; 8-9 </a:t>
            </a:r>
            <a:r>
              <a:rPr lang="sl-SI" sz="2000" dirty="0" smtClean="0"/>
              <a:t>let</a:t>
            </a:r>
            <a:endParaRPr lang="en-GB" sz="2000" dirty="0" smtClean="0"/>
          </a:p>
          <a:p>
            <a:r>
              <a:rPr lang="en-GB" sz="2000" dirty="0" smtClean="0"/>
              <a:t>September 2017 – </a:t>
            </a:r>
            <a:r>
              <a:rPr lang="sl-SI" sz="2000" dirty="0" smtClean="0"/>
              <a:t>dodamo skupine </a:t>
            </a:r>
            <a:r>
              <a:rPr lang="en-GB" sz="2000" dirty="0" smtClean="0"/>
              <a:t>9-10 </a:t>
            </a:r>
            <a:r>
              <a:rPr lang="sl-SI" sz="2000" dirty="0" smtClean="0"/>
              <a:t>let</a:t>
            </a:r>
            <a:r>
              <a:rPr lang="en-GB" sz="2000" dirty="0" smtClean="0"/>
              <a:t> &amp; 10-</a:t>
            </a:r>
            <a:r>
              <a:rPr lang="sl-SI" sz="2000" dirty="0" smtClean="0"/>
              <a:t>1</a:t>
            </a:r>
            <a:r>
              <a:rPr lang="en-GB" sz="2000" dirty="0" smtClean="0"/>
              <a:t>1 </a:t>
            </a:r>
            <a:r>
              <a:rPr lang="sl-SI" sz="2000" dirty="0" smtClean="0"/>
              <a:t>let</a:t>
            </a:r>
            <a:endParaRPr lang="en-GB" sz="2000" dirty="0" smtClean="0"/>
          </a:p>
          <a:p>
            <a:r>
              <a:rPr lang="en-GB" sz="2000" dirty="0" smtClean="0"/>
              <a:t>September 2018, 2019 </a:t>
            </a:r>
            <a:r>
              <a:rPr lang="sl-SI" sz="2000" dirty="0" smtClean="0"/>
              <a:t>so vključene vse starostne skupine</a:t>
            </a:r>
            <a:endParaRPr lang="en-GB" sz="2000" dirty="0"/>
          </a:p>
        </p:txBody>
      </p:sp>
      <p:pic>
        <p:nvPicPr>
          <p:cNvPr id="4" name="Picture 2" descr="2015-07-09 Draft logo lock-u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25789" y="5303520"/>
            <a:ext cx="4278984" cy="85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5627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56698" y="214677"/>
            <a:ext cx="8911687" cy="128089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l-SI" sz="3600" b="0" i="0" u="none" strike="noStrike" kern="1200" cap="none" spc="0" normalizeH="0" baseline="0" noProof="0" dirty="0" smtClean="0">
                <a:ln>
                  <a:noFill/>
                </a:ln>
                <a:solidFill>
                  <a:schemeClr val="tx1">
                    <a:lumMod val="85000"/>
                    <a:lumOff val="15000"/>
                  </a:schemeClr>
                </a:solidFill>
                <a:effectLst/>
                <a:uLnTx/>
                <a:uFillTx/>
                <a:latin typeface="+mj-lt"/>
                <a:ea typeface="+mj-ea"/>
                <a:cs typeface="+mj-cs"/>
              </a:rPr>
              <a:t>Spletne strani: </a:t>
            </a:r>
            <a:r>
              <a:rPr kumimoji="0" lang="sl-SI" sz="3600" b="0" i="0" u="none" strike="noStrike" kern="1200" cap="none" spc="0" normalizeH="0" baseline="0" noProof="0" dirty="0" err="1" smtClean="0">
                <a:ln>
                  <a:noFill/>
                </a:ln>
                <a:solidFill>
                  <a:schemeClr val="tx1">
                    <a:lumMod val="85000"/>
                    <a:lumOff val="15000"/>
                  </a:schemeClr>
                </a:solidFill>
                <a:effectLst/>
                <a:uLnTx/>
                <a:uFillTx/>
                <a:latin typeface="+mj-lt"/>
                <a:ea typeface="+mj-ea"/>
                <a:cs typeface="+mj-cs"/>
              </a:rPr>
              <a:t>Podio</a:t>
            </a:r>
            <a:r>
              <a:rPr kumimoji="0" lang="sl-SI" sz="3600" b="0" i="0" u="none" strike="noStrike" kern="1200" cap="none" spc="0" normalizeH="0" baseline="0" noProof="0" dirty="0" smtClean="0">
                <a:ln>
                  <a:noFill/>
                </a:ln>
                <a:solidFill>
                  <a:schemeClr val="tx1">
                    <a:lumMod val="85000"/>
                    <a:lumOff val="15000"/>
                  </a:schemeClr>
                </a:solidFill>
                <a:effectLst/>
                <a:uLnTx/>
                <a:uFillTx/>
                <a:latin typeface="+mj-lt"/>
                <a:ea typeface="+mj-ea"/>
                <a:cs typeface="+mj-cs"/>
              </a:rPr>
              <a:t> in </a:t>
            </a:r>
            <a:r>
              <a:rPr kumimoji="0" lang="sl-SI" sz="3600" b="0" i="0" u="none" strike="noStrike" kern="1200" cap="none" spc="0" normalizeH="0" baseline="0" noProof="0" dirty="0" err="1" smtClean="0">
                <a:ln>
                  <a:noFill/>
                </a:ln>
                <a:solidFill>
                  <a:schemeClr val="tx1">
                    <a:lumMod val="85000"/>
                    <a:lumOff val="15000"/>
                  </a:schemeClr>
                </a:solidFill>
                <a:effectLst/>
                <a:uLnTx/>
                <a:uFillTx/>
                <a:latin typeface="+mj-lt"/>
                <a:ea typeface="+mj-ea"/>
                <a:cs typeface="+mj-cs"/>
              </a:rPr>
              <a:t>Exposure</a:t>
            </a:r>
            <a:endParaRPr kumimoji="0" lang="en-GB" sz="3600" b="0"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3" name="Pravokotnik 2"/>
          <p:cNvSpPr/>
          <p:nvPr/>
        </p:nvSpPr>
        <p:spPr>
          <a:xfrm>
            <a:off x="2870579" y="1277035"/>
            <a:ext cx="6096000" cy="400110"/>
          </a:xfrm>
          <a:prstGeom prst="rect">
            <a:avLst/>
          </a:prstGeom>
        </p:spPr>
        <p:txBody>
          <a:bodyPr>
            <a:spAutoFit/>
          </a:bodyPr>
          <a:lstStyle/>
          <a:p>
            <a:r>
              <a:rPr lang="sl-SI" sz="2000" dirty="0" smtClean="0"/>
              <a:t>https://slovenia.exposure.co/</a:t>
            </a:r>
            <a:endParaRPr lang="sl-SI" sz="2000" dirty="0"/>
          </a:p>
        </p:txBody>
      </p:sp>
      <p:pic>
        <p:nvPicPr>
          <p:cNvPr id="4" name="Content Placeholder 2" descr="(323) Registration | #7 Eco-Schools Toyota Project - Google Chrome"/>
          <p:cNvPicPr>
            <a:picLocks noChangeAspect="1"/>
          </p:cNvPicPr>
          <p:nvPr/>
        </p:nvPicPr>
        <p:blipFill rotWithShape="1">
          <a:blip r:embed="rId2" cstate="email">
            <a:extLst>
              <a:ext uri="{28A0092B-C50C-407E-A947-70E740481C1C}">
                <a14:useLocalDpi xmlns:a14="http://schemas.microsoft.com/office/drawing/2010/main"/>
              </a:ext>
            </a:extLst>
          </a:blip>
          <a:srcRect l="628" t="9192" r="878" b="2191"/>
          <a:stretch/>
        </p:blipFill>
        <p:spPr>
          <a:xfrm>
            <a:off x="6332561" y="2379900"/>
            <a:ext cx="5201427" cy="2535484"/>
          </a:xfrm>
          <a:prstGeom prst="rect">
            <a:avLst/>
          </a:prstGeom>
        </p:spPr>
      </p:pic>
      <p:pic>
        <p:nvPicPr>
          <p:cNvPr id="5" name="Content Placeholder 5" descr="The Great Plant Hunt landing page — Eco Schools - Google Chrome"/>
          <p:cNvPicPr>
            <a:picLocks noChangeAspect="1"/>
          </p:cNvPicPr>
          <p:nvPr/>
        </p:nvPicPr>
        <p:blipFill rotWithShape="1">
          <a:blip r:embed="rId3" cstate="email">
            <a:extLst>
              <a:ext uri="{28A0092B-C50C-407E-A947-70E740481C1C}">
                <a14:useLocalDpi xmlns:a14="http://schemas.microsoft.com/office/drawing/2010/main"/>
              </a:ext>
            </a:extLst>
          </a:blip>
          <a:srcRect l="1057" t="8796" r="1630" b="3182"/>
          <a:stretch/>
        </p:blipFill>
        <p:spPr>
          <a:xfrm>
            <a:off x="870600" y="2361064"/>
            <a:ext cx="5068480" cy="248389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6385" y="2288875"/>
            <a:ext cx="8915400" cy="3777622"/>
          </a:xfrm>
        </p:spPr>
        <p:txBody>
          <a:bodyPr/>
          <a:lstStyle/>
          <a:p>
            <a:pPr algn="ctr">
              <a:buClr>
                <a:srgbClr val="F7F7F7"/>
              </a:buClr>
              <a:buFont typeface="Arial" panose="020B0604020202020204" pitchFamily="34" charset="0"/>
              <a:buNone/>
            </a:pPr>
            <a:r>
              <a:rPr lang="sl-SI" dirty="0" smtClean="0"/>
              <a:t>"</a:t>
            </a:r>
            <a:r>
              <a:rPr lang="sl-SI" sz="2400" dirty="0" smtClean="0"/>
              <a:t>Biotska raznovrstnost je temelj delovanja ekosistemov, od katerih je odvisna  naša hrana in sveža voda, naše zdravje in rekreacijo, ter varstvo pred naravnimi nesrečami. Izguba biotske raznovrstnosti vpliva na nas kulturno in duhovno "</a:t>
            </a:r>
            <a:endParaRPr lang="en-IE" altLang="en-US" sz="2400" dirty="0"/>
          </a:p>
          <a:p>
            <a:pPr algn="r">
              <a:buClr>
                <a:srgbClr val="F7F7F7"/>
              </a:buClr>
              <a:buFont typeface="Arial" panose="020B0604020202020204" pitchFamily="34" charset="0"/>
              <a:buNone/>
            </a:pPr>
            <a:endParaRPr lang="sl-SI" altLang="en-US" sz="1100" dirty="0" smtClean="0"/>
          </a:p>
          <a:p>
            <a:pPr algn="r">
              <a:buClr>
                <a:srgbClr val="F7F7F7"/>
              </a:buClr>
              <a:buFont typeface="Arial" panose="020B0604020202020204" pitchFamily="34" charset="0"/>
              <a:buNone/>
            </a:pPr>
            <a:endParaRPr lang="sl-SI" altLang="en-US" sz="1100" dirty="0" smtClean="0"/>
          </a:p>
          <a:p>
            <a:pPr algn="r">
              <a:buClr>
                <a:srgbClr val="F7F7F7"/>
              </a:buClr>
              <a:buFont typeface="Arial" panose="020B0604020202020204" pitchFamily="34" charset="0"/>
              <a:buNone/>
            </a:pPr>
            <a:r>
              <a:rPr lang="en-IE" altLang="en-US" sz="1100" dirty="0" smtClean="0"/>
              <a:t>Ban </a:t>
            </a:r>
            <a:r>
              <a:rPr lang="en-IE" altLang="en-US" sz="1100" dirty="0"/>
              <a:t>Ki-moon, Secretary General of the United Nations</a:t>
            </a:r>
          </a:p>
          <a:p>
            <a:pPr marL="0" indent="0">
              <a:buNone/>
            </a:pPr>
            <a:endParaRPr lang="en-GB" dirty="0"/>
          </a:p>
        </p:txBody>
      </p:sp>
      <p:pic>
        <p:nvPicPr>
          <p:cNvPr id="4" name="Picture 1" descr="http://www.waza.org/files/webcontent/1.public_site/5.conservation/un_decade_biodiversity/Decade%20log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20817" y="529447"/>
            <a:ext cx="489743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845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0" y="0"/>
            <a:ext cx="2055813" cy="6858000"/>
            <a:chOff x="0" y="0"/>
            <a:chExt cx="2055813" cy="6858000"/>
          </a:xfrm>
        </p:grpSpPr>
        <p:grpSp>
          <p:nvGrpSpPr>
            <p:cNvPr id="3" name="Skupina 1"/>
            <p:cNvGrpSpPr>
              <a:grpSpLocks/>
            </p:cNvGrpSpPr>
            <p:nvPr/>
          </p:nvGrpSpPr>
          <p:grpSpPr bwMode="auto">
            <a:xfrm>
              <a:off x="0" y="0"/>
              <a:ext cx="1129236" cy="6858000"/>
              <a:chOff x="214282" y="144000"/>
              <a:chExt cx="1032546" cy="6475894"/>
            </a:xfrm>
          </p:grpSpPr>
          <p:sp>
            <p:nvSpPr>
              <p:cNvPr id="6" name="Pravokotnik 5"/>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8" name="Slika 7"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4"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sp>
        <p:nvSpPr>
          <p:cNvPr id="9" name="Title 2"/>
          <p:cNvSpPr txBox="1">
            <a:spLocks/>
          </p:cNvSpPr>
          <p:nvPr/>
        </p:nvSpPr>
        <p:spPr>
          <a:xfrm>
            <a:off x="1524000" y="188913"/>
            <a:ext cx="10071100" cy="598444"/>
          </a:xfrm>
          <a:prstGeom prst="rect">
            <a:avLst/>
          </a:prstGeom>
          <a:solidFill>
            <a:srgbClr val="00AF3F"/>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sz="2800" b="1" dirty="0">
                <a:solidFill>
                  <a:schemeClr val="bg1"/>
                </a:solidFill>
                <a:effectLst>
                  <a:outerShdw blurRad="38100" dist="38100" dir="2700000" algn="tl">
                    <a:srgbClr val="000000"/>
                  </a:outerShdw>
                </a:effectLst>
                <a:cs typeface="Arial" charset="0"/>
              </a:rPr>
              <a:t>Namen</a:t>
            </a:r>
            <a:r>
              <a:rPr lang="en-US" sz="2800" b="1" dirty="0">
                <a:solidFill>
                  <a:schemeClr val="bg1"/>
                </a:solidFill>
                <a:effectLst>
                  <a:outerShdw blurRad="38100" dist="38100" dir="2700000" algn="tl">
                    <a:srgbClr val="000000"/>
                  </a:outerShdw>
                </a:effectLst>
                <a:cs typeface="Arial" charset="0"/>
              </a:rPr>
              <a:t> </a:t>
            </a:r>
            <a:r>
              <a:rPr lang="sl-SI" sz="2800" b="1" dirty="0" smtClean="0">
                <a:solidFill>
                  <a:schemeClr val="bg1"/>
                </a:solidFill>
                <a:effectLst>
                  <a:outerShdw blurRad="38100" dist="38100" dir="2700000" algn="tl">
                    <a:srgbClr val="000000"/>
                  </a:outerShdw>
                </a:effectLst>
                <a:cs typeface="Arial" charset="0"/>
              </a:rPr>
              <a:t>programa </a:t>
            </a:r>
            <a:r>
              <a:rPr lang="en-US" sz="2800" b="1" dirty="0">
                <a:solidFill>
                  <a:schemeClr val="bg1"/>
                </a:solidFill>
                <a:effectLst>
                  <a:outerShdw blurRad="38100" dist="38100" dir="2700000" algn="tl">
                    <a:srgbClr val="000000"/>
                  </a:outerShdw>
                </a:effectLst>
                <a:cs typeface="Arial" charset="0"/>
              </a:rPr>
              <a:t>LEAF</a:t>
            </a:r>
          </a:p>
        </p:txBody>
      </p:sp>
      <p:sp>
        <p:nvSpPr>
          <p:cNvPr id="10" name="Content Placeholder 9"/>
          <p:cNvSpPr txBox="1">
            <a:spLocks/>
          </p:cNvSpPr>
          <p:nvPr/>
        </p:nvSpPr>
        <p:spPr>
          <a:xfrm>
            <a:off x="1714500" y="1052736"/>
            <a:ext cx="9791700" cy="5589588"/>
          </a:xfrm>
          <a:prstGeom prst="rect">
            <a:avLst/>
          </a:prstGeom>
        </p:spPr>
        <p:txBody>
          <a:bodyPr/>
          <a:lstStyle/>
          <a:p>
            <a:pPr marL="4572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sl-SI" sz="24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Povečati stopnjo ozaveščenosti in znanja o ključni vlogi gozdov za trajnostno življenje na našem planetu.</a:t>
            </a:r>
            <a:endParaRPr kumimoji="0" lang="en-GB" sz="24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 typeface="+mj-lt"/>
              <a:buAutoNum type="arabicPeriod"/>
              <a:tabLst/>
              <a:defRPr/>
            </a:pPr>
            <a:r>
              <a:rPr kumimoji="0" lang="sl-SI" sz="24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Spodbuditi dejavnosti, ki bodo pomagale učencem doseči večjo stopnjo okoljske zrelosti, ne glede na starost in predznanje.</a:t>
            </a:r>
            <a:endParaRPr kumimoji="0" lang="en-GB" sz="24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GB" sz="2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8" descr="Y:\Photos FEE Flickr &amp; new web page\LEAF photos\Malta\malta2.jpg"/>
          <p:cNvPicPr/>
          <p:nvPr/>
        </p:nvPicPr>
        <p:blipFill rotWithShape="1">
          <a:blip r:embed="rId6" cstate="email">
            <a:extLst>
              <a:ext uri="{28A0092B-C50C-407E-A947-70E740481C1C}">
                <a14:useLocalDpi xmlns:a14="http://schemas.microsoft.com/office/drawing/2010/main"/>
              </a:ext>
            </a:extLst>
          </a:blip>
          <a:srcRect l="-12" r="12" b="20831"/>
          <a:stretch/>
        </p:blipFill>
        <p:spPr bwMode="auto">
          <a:xfrm>
            <a:off x="1564944" y="2870201"/>
            <a:ext cx="3755380" cy="2409676"/>
          </a:xfrm>
          <a:prstGeom prst="rect">
            <a:avLst/>
          </a:prstGeom>
          <a:ln>
            <a:noFill/>
          </a:ln>
          <a:effectLst>
            <a:softEdge rad="112500"/>
          </a:effectLst>
          <a:extLst>
            <a:ext uri="{53640926-AAD7-44D8-BBD7-CCE9431645EC}">
              <a14:shadowObscured xmlns:a14="http://schemas.microsoft.com/office/drawing/2010/main"/>
            </a:ext>
          </a:extLst>
        </p:spPr>
      </p:pic>
      <p:pic>
        <p:nvPicPr>
          <p:cNvPr id="12"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16385" y="4486428"/>
            <a:ext cx="2870944" cy="2153208"/>
          </a:xfrm>
          <a:prstGeom prst="rect">
            <a:avLst/>
          </a:prstGeom>
          <a:ln>
            <a:noFill/>
          </a:ln>
          <a:effectLst>
            <a:softEdge rad="112500"/>
          </a:effectLst>
        </p:spPr>
      </p:pic>
      <p:pic>
        <p:nvPicPr>
          <p:cNvPr id="13" name="Picture 6" descr="Y:\Photos FEE Flickr &amp; new web page\LEAF photos\Ireland\IMG_3482 - Copy.JPG"/>
          <p:cNvPicPr/>
          <p:nvPr/>
        </p:nvPicPr>
        <p:blipFill rotWithShape="1">
          <a:blip r:embed="rId8" cstate="email">
            <a:extLst>
              <a:ext uri="{28A0092B-C50C-407E-A947-70E740481C1C}">
                <a14:useLocalDpi xmlns:a14="http://schemas.microsoft.com/office/drawing/2010/main"/>
              </a:ext>
            </a:extLst>
          </a:blip>
          <a:srcRect l="-11" t="11604" r="11" b="9051"/>
          <a:stretch/>
        </p:blipFill>
        <p:spPr bwMode="auto">
          <a:xfrm>
            <a:off x="8059308" y="2893325"/>
            <a:ext cx="3664118" cy="2752109"/>
          </a:xfrm>
          <a:prstGeom prst="rect">
            <a:avLst/>
          </a:prstGeom>
          <a:ln>
            <a:noFill/>
          </a:ln>
          <a:effectLst>
            <a:softEdge rad="112500"/>
          </a:effectLst>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0" y="0"/>
            <a:ext cx="2055813" cy="6858000"/>
            <a:chOff x="0" y="0"/>
            <a:chExt cx="2055813" cy="6858000"/>
          </a:xfrm>
        </p:grpSpPr>
        <p:grpSp>
          <p:nvGrpSpPr>
            <p:cNvPr id="3" name="Skupina 1"/>
            <p:cNvGrpSpPr>
              <a:grpSpLocks/>
            </p:cNvGrpSpPr>
            <p:nvPr/>
          </p:nvGrpSpPr>
          <p:grpSpPr bwMode="auto">
            <a:xfrm>
              <a:off x="0" y="0"/>
              <a:ext cx="1129236" cy="6858000"/>
              <a:chOff x="214282" y="144000"/>
              <a:chExt cx="1032546" cy="6475894"/>
            </a:xfrm>
          </p:grpSpPr>
          <p:sp>
            <p:nvSpPr>
              <p:cNvPr id="6" name="Pravokotnik 5"/>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8" name="Slika 7"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4"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sp>
        <p:nvSpPr>
          <p:cNvPr id="9" name="Title 2"/>
          <p:cNvSpPr txBox="1">
            <a:spLocks/>
          </p:cNvSpPr>
          <p:nvPr/>
        </p:nvSpPr>
        <p:spPr>
          <a:xfrm>
            <a:off x="2501900" y="227013"/>
            <a:ext cx="7747000" cy="598444"/>
          </a:xfrm>
          <a:prstGeom prst="rect">
            <a:avLst/>
          </a:prstGeom>
          <a:solidFill>
            <a:srgbClr val="00AF3F"/>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sz="2400" b="1" dirty="0">
                <a:solidFill>
                  <a:schemeClr val="bg1"/>
                </a:solidFill>
                <a:effectLst>
                  <a:outerShdw blurRad="38100" dist="38100" dir="2700000" algn="tl">
                    <a:srgbClr val="000000"/>
                  </a:outerShdw>
                </a:effectLst>
                <a:cs typeface="Arial" charset="0"/>
              </a:rPr>
              <a:t>C</a:t>
            </a:r>
            <a:r>
              <a:rPr lang="sl-SI" sz="2400" b="1" dirty="0" smtClean="0">
                <a:solidFill>
                  <a:schemeClr val="bg1"/>
                </a:solidFill>
                <a:effectLst>
                  <a:outerShdw blurRad="38100" dist="38100" dir="2700000" algn="tl">
                    <a:srgbClr val="000000"/>
                  </a:outerShdw>
                </a:effectLst>
                <a:cs typeface="Arial" charset="0"/>
              </a:rPr>
              <a:t>ilji </a:t>
            </a:r>
            <a:r>
              <a:rPr lang="sl-SI" sz="2400" b="1" dirty="0">
                <a:solidFill>
                  <a:schemeClr val="bg1"/>
                </a:solidFill>
                <a:effectLst>
                  <a:outerShdw blurRad="38100" dist="38100" dir="2700000" algn="tl">
                    <a:srgbClr val="000000"/>
                  </a:outerShdw>
                </a:effectLst>
                <a:cs typeface="Arial" charset="0"/>
              </a:rPr>
              <a:t>programa </a:t>
            </a:r>
            <a:r>
              <a:rPr lang="en-US" sz="2400" b="1" dirty="0">
                <a:solidFill>
                  <a:schemeClr val="bg1"/>
                </a:solidFill>
                <a:effectLst>
                  <a:outerShdw blurRad="38100" dist="38100" dir="2700000" algn="tl">
                    <a:srgbClr val="000000"/>
                  </a:outerShdw>
                </a:effectLst>
                <a:cs typeface="Arial" charset="0"/>
              </a:rPr>
              <a:t>LEAF</a:t>
            </a:r>
          </a:p>
        </p:txBody>
      </p:sp>
      <p:sp>
        <p:nvSpPr>
          <p:cNvPr id="10" name="Pravokotnik 9"/>
          <p:cNvSpPr/>
          <p:nvPr/>
        </p:nvSpPr>
        <p:spPr>
          <a:xfrm>
            <a:off x="3037756" y="1162844"/>
            <a:ext cx="6768752" cy="3120854"/>
          </a:xfrm>
          <a:prstGeom prst="rect">
            <a:avLst/>
          </a:prstGeom>
        </p:spPr>
        <p:txBody>
          <a:bodyPr wrap="square">
            <a:spAutoFit/>
          </a:bodyPr>
          <a:lstStyle/>
          <a:p>
            <a:pPr lvl="0">
              <a:spcBef>
                <a:spcPct val="20000"/>
              </a:spcBef>
              <a:defRPr/>
            </a:pPr>
            <a:r>
              <a:rPr lang="sl-SI" sz="2400" dirty="0" smtClean="0">
                <a:latin typeface="Calibri" panose="020F0502020204030204" pitchFamily="34" charset="0"/>
              </a:rPr>
              <a:t>Zagotoviti učencem, da:</a:t>
            </a:r>
            <a:endParaRPr lang="en-GB" sz="2400" dirty="0" smtClean="0">
              <a:latin typeface="Calibri" panose="020F0502020204030204" pitchFamily="34" charset="0"/>
            </a:endParaRPr>
          </a:p>
          <a:p>
            <a:pPr marL="342900" lvl="0" indent="-342900">
              <a:spcBef>
                <a:spcPct val="20000"/>
              </a:spcBef>
              <a:buFont typeface="Wingdings" panose="05000000000000000000" pitchFamily="2" charset="2"/>
              <a:buChar char="ü"/>
              <a:defRPr/>
            </a:pPr>
            <a:r>
              <a:rPr lang="sl-SI" sz="2400" dirty="0" smtClean="0">
                <a:latin typeface="Calibri" panose="020F0502020204030204" pitchFamily="34" charset="0"/>
              </a:rPr>
              <a:t>se naučijo uživati zunaj, </a:t>
            </a:r>
          </a:p>
          <a:p>
            <a:pPr marL="342900" lvl="0" indent="-342900">
              <a:spcBef>
                <a:spcPct val="20000"/>
              </a:spcBef>
              <a:buFont typeface="Wingdings" panose="05000000000000000000" pitchFamily="2" charset="2"/>
              <a:buChar char="ü"/>
              <a:defRPr/>
            </a:pPr>
            <a:r>
              <a:rPr lang="sl-SI" sz="2400" dirty="0" smtClean="0">
                <a:latin typeface="Calibri" panose="020F0502020204030204" pitchFamily="34" charset="0"/>
              </a:rPr>
              <a:t>doživljajo in opazujejo naravo,</a:t>
            </a:r>
            <a:endParaRPr lang="en-GB" sz="2400" dirty="0" smtClean="0">
              <a:latin typeface="Calibri" panose="020F0502020204030204" pitchFamily="34" charset="0"/>
            </a:endParaRPr>
          </a:p>
          <a:p>
            <a:pPr marL="342900" lvl="0" indent="-342900">
              <a:spcBef>
                <a:spcPct val="20000"/>
              </a:spcBef>
              <a:buFont typeface="Wingdings" panose="05000000000000000000" pitchFamily="2" charset="2"/>
              <a:buChar char="ü"/>
              <a:defRPr/>
            </a:pPr>
            <a:r>
              <a:rPr lang="sl-SI" sz="2400" dirty="0" smtClean="0">
                <a:latin typeface="Calibri" panose="020F0502020204030204" pitchFamily="34" charset="0"/>
              </a:rPr>
              <a:t>razumejo ekološko mrežo,</a:t>
            </a:r>
            <a:endParaRPr lang="en-GB" sz="2400" dirty="0" smtClean="0">
              <a:latin typeface="Calibri" panose="020F0502020204030204" pitchFamily="34" charset="0"/>
            </a:endParaRPr>
          </a:p>
          <a:p>
            <a:pPr marL="342900" lvl="0" indent="-342900">
              <a:spcBef>
                <a:spcPct val="20000"/>
              </a:spcBef>
              <a:buFont typeface="Wingdings" panose="05000000000000000000" pitchFamily="2" charset="2"/>
              <a:buChar char="ü"/>
              <a:defRPr/>
            </a:pPr>
            <a:r>
              <a:rPr lang="sl-SI" sz="2400" dirty="0" smtClean="0">
                <a:latin typeface="Calibri" panose="020F0502020204030204" pitchFamily="34" charset="0"/>
              </a:rPr>
              <a:t>razumejo medsebojni vpliv človeka in narave,</a:t>
            </a:r>
            <a:endParaRPr lang="en-GB" sz="2400" dirty="0" smtClean="0">
              <a:latin typeface="Calibri" panose="020F0502020204030204" pitchFamily="34" charset="0"/>
            </a:endParaRPr>
          </a:p>
          <a:p>
            <a:pPr marL="342900" lvl="0" indent="-342900">
              <a:spcBef>
                <a:spcPct val="20000"/>
              </a:spcBef>
              <a:buFont typeface="Wingdings" panose="05000000000000000000" pitchFamily="2" charset="2"/>
              <a:buChar char="ü"/>
              <a:defRPr/>
            </a:pPr>
            <a:r>
              <a:rPr lang="sl-SI" sz="2400" dirty="0" smtClean="0">
                <a:latin typeface="Calibri" panose="020F0502020204030204" pitchFamily="34" charset="0"/>
              </a:rPr>
              <a:t>sprejemajo odločitve o okolijskih zadevah,</a:t>
            </a:r>
            <a:endParaRPr lang="en-GB" sz="2400" dirty="0" smtClean="0">
              <a:latin typeface="Calibri" panose="020F0502020204030204" pitchFamily="34" charset="0"/>
            </a:endParaRPr>
          </a:p>
          <a:p>
            <a:pPr marL="342900" lvl="0" indent="-342900">
              <a:spcBef>
                <a:spcPct val="20000"/>
              </a:spcBef>
              <a:buFont typeface="Wingdings" panose="05000000000000000000" pitchFamily="2" charset="2"/>
              <a:buChar char="ü"/>
              <a:defRPr/>
            </a:pPr>
            <a:r>
              <a:rPr lang="sl-SI" sz="2400" dirty="0" smtClean="0">
                <a:latin typeface="Calibri" panose="020F0502020204030204" pitchFamily="34" charset="0"/>
              </a:rPr>
              <a:t>imajo odgovoren odnos do prihodnosti</a:t>
            </a:r>
            <a:r>
              <a:rPr lang="en-GB" sz="2400" dirty="0" smtClean="0">
                <a:latin typeface="Calibri" panose="020F0502020204030204" pitchFamily="34" charset="0"/>
              </a:rPr>
              <a:t>. </a:t>
            </a:r>
            <a:endParaRPr lang="en-US" sz="2400" dirty="0" smtClean="0">
              <a:latin typeface="Calibri" panose="020F0502020204030204" pitchFamily="34" charset="0"/>
            </a:endParaRPr>
          </a:p>
        </p:txBody>
      </p:sp>
      <p:pic>
        <p:nvPicPr>
          <p:cNvPr id="11" name="yui_3_17_2_1_1446379651339_443" descr="Invest 2.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8587780" y="4068812"/>
            <a:ext cx="3274020" cy="2458988"/>
          </a:xfrm>
          <a:prstGeom prst="rect">
            <a:avLst/>
          </a:prstGeom>
          <a:noFill/>
          <a:ln w="9525">
            <a:noFill/>
            <a:miter lim="800000"/>
            <a:headEnd/>
            <a:tailEnd/>
          </a:ln>
        </p:spPr>
      </p:pic>
      <p:pic>
        <p:nvPicPr>
          <p:cNvPr id="12" name="Slika 1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67248" y="4297412"/>
            <a:ext cx="3479552" cy="2382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0" y="0"/>
            <a:ext cx="2055813" cy="6858000"/>
            <a:chOff x="0" y="0"/>
            <a:chExt cx="2055813" cy="6858000"/>
          </a:xfrm>
        </p:grpSpPr>
        <p:grpSp>
          <p:nvGrpSpPr>
            <p:cNvPr id="3" name="Skupina 1"/>
            <p:cNvGrpSpPr>
              <a:grpSpLocks/>
            </p:cNvGrpSpPr>
            <p:nvPr/>
          </p:nvGrpSpPr>
          <p:grpSpPr bwMode="auto">
            <a:xfrm>
              <a:off x="0" y="0"/>
              <a:ext cx="1129236" cy="6858000"/>
              <a:chOff x="214282" y="144000"/>
              <a:chExt cx="1032546" cy="6475894"/>
            </a:xfrm>
          </p:grpSpPr>
          <p:sp>
            <p:nvSpPr>
              <p:cNvPr id="6" name="Pravokotnik 5"/>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8" name="Slika 7"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4"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sp>
        <p:nvSpPr>
          <p:cNvPr id="9" name="Title 1"/>
          <p:cNvSpPr txBox="1">
            <a:spLocks/>
          </p:cNvSpPr>
          <p:nvPr/>
        </p:nvSpPr>
        <p:spPr>
          <a:xfrm>
            <a:off x="3308350" y="188913"/>
            <a:ext cx="7283450" cy="544734"/>
          </a:xfrm>
          <a:prstGeom prst="rect">
            <a:avLst/>
          </a:prstGeom>
          <a:solidFill>
            <a:srgbClr val="00AF3F"/>
          </a:solid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sz="2800" b="1" dirty="0">
                <a:solidFill>
                  <a:schemeClr val="bg1"/>
                </a:solidFill>
                <a:effectLst>
                  <a:outerShdw blurRad="38100" dist="38100" dir="2700000" algn="tl">
                    <a:srgbClr val="000000"/>
                  </a:outerShdw>
                </a:effectLst>
                <a:cs typeface="Arial" charset="0"/>
              </a:rPr>
              <a:t>Teme programa LEAF</a:t>
            </a:r>
            <a:endParaRPr lang="en-US" sz="2800" b="1" dirty="0">
              <a:solidFill>
                <a:schemeClr val="bg1"/>
              </a:solidFill>
              <a:effectLst>
                <a:outerShdw blurRad="38100" dist="38100" dir="2700000" algn="tl">
                  <a:srgbClr val="000000"/>
                </a:outerShdw>
              </a:effectLst>
              <a:cs typeface="Arial" charset="0"/>
            </a:endParaRPr>
          </a:p>
        </p:txBody>
      </p:sp>
      <p:pic>
        <p:nvPicPr>
          <p:cNvPr id="10" name="Slika 9"/>
          <p:cNvPicPr/>
          <p:nvPr/>
        </p:nvPicPr>
        <p:blipFill>
          <a:blip r:embed="rId6" cstate="email">
            <a:extLst>
              <a:ext uri="{28A0092B-C50C-407E-A947-70E740481C1C}">
                <a14:useLocalDpi xmlns:a14="http://schemas.microsoft.com/office/drawing/2010/main"/>
              </a:ext>
            </a:extLst>
          </a:blip>
          <a:srcRect/>
          <a:stretch>
            <a:fillRect/>
          </a:stretch>
        </p:blipFill>
        <p:spPr bwMode="auto">
          <a:xfrm>
            <a:off x="3998795" y="696036"/>
            <a:ext cx="5502542" cy="4101116"/>
          </a:xfrm>
          <a:prstGeom prst="rect">
            <a:avLst/>
          </a:prstGeom>
          <a:noFill/>
          <a:ln w="9525">
            <a:noFill/>
            <a:miter lim="800000"/>
            <a:headEnd/>
            <a:tailEnd/>
          </a:ln>
        </p:spPr>
      </p:pic>
      <p:pic>
        <p:nvPicPr>
          <p:cNvPr id="11" name="Slika 10"/>
          <p:cNvPicPr/>
          <p:nvPr/>
        </p:nvPicPr>
        <p:blipFill>
          <a:blip r:embed="rId7" cstate="email">
            <a:lum bright="-10000" contrast="-10000"/>
            <a:extLst>
              <a:ext uri="{28A0092B-C50C-407E-A947-70E740481C1C}">
                <a14:useLocalDpi xmlns:a14="http://schemas.microsoft.com/office/drawing/2010/main"/>
              </a:ext>
            </a:extLst>
          </a:blip>
          <a:srcRect/>
          <a:stretch>
            <a:fillRect/>
          </a:stretch>
        </p:blipFill>
        <p:spPr bwMode="auto">
          <a:xfrm>
            <a:off x="4026090" y="4817660"/>
            <a:ext cx="5475246" cy="20403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0" y="0"/>
            <a:ext cx="2055813" cy="6858000"/>
            <a:chOff x="0" y="0"/>
            <a:chExt cx="2055813" cy="6858000"/>
          </a:xfrm>
        </p:grpSpPr>
        <p:grpSp>
          <p:nvGrpSpPr>
            <p:cNvPr id="3" name="Skupina 1"/>
            <p:cNvGrpSpPr>
              <a:grpSpLocks/>
            </p:cNvGrpSpPr>
            <p:nvPr/>
          </p:nvGrpSpPr>
          <p:grpSpPr bwMode="auto">
            <a:xfrm>
              <a:off x="0" y="0"/>
              <a:ext cx="1129236" cy="6858000"/>
              <a:chOff x="214282" y="144000"/>
              <a:chExt cx="1032546" cy="6475894"/>
            </a:xfrm>
          </p:grpSpPr>
          <p:sp>
            <p:nvSpPr>
              <p:cNvPr id="6" name="Pravokotnik 5"/>
              <p:cNvSpPr/>
              <p:nvPr/>
            </p:nvSpPr>
            <p:spPr>
              <a:xfrm>
                <a:off x="214282" y="1391210"/>
                <a:ext cx="1000132" cy="3981476"/>
              </a:xfrm>
              <a:prstGeom prst="rect">
                <a:avLst/>
              </a:prstGeom>
              <a:solidFill>
                <a:srgbClr val="00A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7" name="Picture 0" descr="Ekosola_marec_2011-1.jpg"/>
              <p:cNvPicPr>
                <a:picLocks noChangeAspect="1" noChangeArrowheads="1"/>
              </p:cNvPicPr>
              <p:nvPr/>
            </p:nvPicPr>
            <p:blipFill>
              <a:blip r:embed="rId2" cstate="email"/>
              <a:srcRect/>
              <a:stretch>
                <a:fillRect/>
              </a:stretch>
            </p:blipFill>
            <p:spPr bwMode="auto">
              <a:xfrm>
                <a:off x="214282" y="144000"/>
                <a:ext cx="1000132" cy="1285884"/>
              </a:xfrm>
              <a:prstGeom prst="rect">
                <a:avLst/>
              </a:prstGeom>
              <a:noFill/>
              <a:ln w="9525">
                <a:noFill/>
                <a:miter lim="800000"/>
                <a:headEnd/>
                <a:tailEnd/>
              </a:ln>
            </p:spPr>
          </p:pic>
          <p:pic>
            <p:nvPicPr>
              <p:cNvPr id="8" name="Slika 7" descr="Logo DOVES - velik"/>
              <p:cNvPicPr>
                <a:picLocks noChangeAspect="1"/>
              </p:cNvPicPr>
              <p:nvPr/>
            </p:nvPicPr>
            <p:blipFill>
              <a:blip r:embed="rId3" cstate="email"/>
              <a:srcRect/>
              <a:stretch>
                <a:fillRect/>
              </a:stretch>
            </p:blipFill>
            <p:spPr bwMode="auto">
              <a:xfrm>
                <a:off x="214282" y="5360692"/>
                <a:ext cx="1032546" cy="1259202"/>
              </a:xfrm>
              <a:prstGeom prst="rect">
                <a:avLst/>
              </a:prstGeom>
              <a:noFill/>
              <a:ln w="9525">
                <a:noFill/>
                <a:miter lim="800000"/>
                <a:headEnd/>
                <a:tailEnd/>
              </a:ln>
            </p:spPr>
          </p:pic>
        </p:grpSp>
        <p:pic>
          <p:nvPicPr>
            <p:cNvPr id="4" name="Picture 2" descr="Znanje o gozdovi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19896"/>
              <a:ext cx="1092200" cy="1482204"/>
            </a:xfrm>
            <a:prstGeom prst="rect">
              <a:avLst/>
            </a:prstGeom>
            <a:noFill/>
          </p:spPr>
        </p:pic>
        <p:pic>
          <p:nvPicPr>
            <p:cNvPr id="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3788" y="328613"/>
              <a:ext cx="962025" cy="1792287"/>
            </a:xfrm>
            <a:prstGeom prst="rect">
              <a:avLst/>
            </a:prstGeom>
            <a:noFill/>
            <a:ln w="9525">
              <a:noFill/>
              <a:miter lim="800000"/>
              <a:headEnd/>
              <a:tailEnd/>
            </a:ln>
          </p:spPr>
        </p:pic>
      </p:grpSp>
      <p:pic>
        <p:nvPicPr>
          <p:cNvPr id="9" name="Picture 2" descr="Learning about Forest Romani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87163" y="223858"/>
            <a:ext cx="2795284" cy="2098328"/>
          </a:xfrm>
          <a:prstGeom prst="rect">
            <a:avLst/>
          </a:prstGeom>
          <a:ln>
            <a:noFill/>
          </a:ln>
          <a:effectLst>
            <a:softEdge rad="112500"/>
          </a:effectLst>
        </p:spPr>
      </p:pic>
      <p:pic>
        <p:nvPicPr>
          <p:cNvPr id="10" name="Picture 4" descr="Learning about Forests Cypru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74641" y="206991"/>
            <a:ext cx="2929371" cy="2198983"/>
          </a:xfrm>
          <a:prstGeom prst="rect">
            <a:avLst/>
          </a:prstGeom>
          <a:ln>
            <a:noFill/>
          </a:ln>
          <a:effectLst>
            <a:softEdge rad="112500"/>
          </a:effectLst>
        </p:spPr>
      </p:pic>
      <p:pic>
        <p:nvPicPr>
          <p:cNvPr id="11" name="Picture 6" descr="Learning about Forests Norway"/>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27064" y="2482454"/>
            <a:ext cx="3147492" cy="2098328"/>
          </a:xfrm>
          <a:prstGeom prst="rect">
            <a:avLst/>
          </a:prstGeom>
          <a:ln>
            <a:noFill/>
          </a:ln>
          <a:effectLst>
            <a:softEdge rad="112500"/>
          </a:effectLst>
        </p:spPr>
      </p:pic>
      <p:sp>
        <p:nvSpPr>
          <p:cNvPr id="12" name="Pravokotnik 11"/>
          <p:cNvSpPr/>
          <p:nvPr/>
        </p:nvSpPr>
        <p:spPr>
          <a:xfrm>
            <a:off x="6025951" y="5541549"/>
            <a:ext cx="4318283" cy="945399"/>
          </a:xfrm>
          <a:prstGeom prst="rect">
            <a:avLst/>
          </a:prstGeom>
        </p:spPr>
        <p:txBody>
          <a:bodyPr wrap="square">
            <a:spAutoFit/>
          </a:bodyPr>
          <a:lstStyle/>
          <a:p>
            <a:r>
              <a:rPr lang="sl-SI" dirty="0" smtClean="0">
                <a:hlinkClick r:id="rId9"/>
              </a:rPr>
              <a:t>http://www.leaf.global/projects-1/2015/10/16/tree-planting-sweden</a:t>
            </a:r>
            <a:endParaRPr lang="sl-SI" dirty="0" smtClean="0"/>
          </a:p>
          <a:p>
            <a:endParaRPr lang="sl-SI" dirty="0"/>
          </a:p>
        </p:txBody>
      </p:sp>
      <p:pic>
        <p:nvPicPr>
          <p:cNvPr id="13" name="Picture 2" descr="Sinchetz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247434" y="279397"/>
            <a:ext cx="2098328" cy="2098328"/>
          </a:xfrm>
          <a:prstGeom prst="rect">
            <a:avLst/>
          </a:prstGeom>
          <a:ln>
            <a:noFill/>
          </a:ln>
          <a:effectLst>
            <a:softEdge rad="112500"/>
          </a:effectLst>
        </p:spPr>
      </p:pic>
      <p:pic>
        <p:nvPicPr>
          <p:cNvPr id="14" name="Picture 4" descr="http://static1.squarespace.com/static/552e4b90e4b04315604a6733/t/55e81ce5e4b04afad862310b/1441275118557/?format=750w"/>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48049" y="2472376"/>
            <a:ext cx="5292086" cy="2977680"/>
          </a:xfrm>
          <a:prstGeom prst="rect">
            <a:avLst/>
          </a:prstGeom>
          <a:ln>
            <a:noFill/>
          </a:ln>
          <a:effectLst>
            <a:softEdge rad="112500"/>
          </a:effectLst>
        </p:spPr>
      </p:pic>
      <p:pic>
        <p:nvPicPr>
          <p:cNvPr id="15" name="Picture 6" descr="http://static1.squarespace.com/static/552e4b90e4b04315604a6733/t/55e81f9ae4b027463c9eb2dd/1441280125620/?format=750w"/>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835572" y="4598262"/>
            <a:ext cx="3010308" cy="22597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858</TotalTime>
  <Words>2411</Words>
  <Application>Microsoft Office PowerPoint</Application>
  <PresentationFormat>Po meri</PresentationFormat>
  <Paragraphs>431</Paragraphs>
  <Slides>58</Slides>
  <Notes>0</Notes>
  <HiddenSlides>0</HiddenSlides>
  <MMClips>0</MMClips>
  <ScaleCrop>false</ScaleCrop>
  <HeadingPairs>
    <vt:vector size="6" baseType="variant">
      <vt:variant>
        <vt:lpstr>Tema</vt:lpstr>
      </vt:variant>
      <vt:variant>
        <vt:i4>1</vt:i4>
      </vt:variant>
      <vt:variant>
        <vt:lpstr>Vdelani OLE strežniki</vt:lpstr>
      </vt:variant>
      <vt:variant>
        <vt:i4>2</vt:i4>
      </vt:variant>
      <vt:variant>
        <vt:lpstr>Naslovi diapozitivov</vt:lpstr>
      </vt:variant>
      <vt:variant>
        <vt:i4>58</vt:i4>
      </vt:variant>
    </vt:vector>
  </HeadingPairs>
  <TitlesOfParts>
    <vt:vector size="61" baseType="lpstr">
      <vt:lpstr>Wisp</vt:lpstr>
      <vt:lpstr>Worksheet</vt:lpstr>
      <vt:lpstr>Delovni list programa Microsoft Excel 97–2003</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Ekošolski projekt v sodelovanju s Toyoto in Kraljevimi botaničnimi vrtovi KEW</vt:lpstr>
      <vt:lpstr>V prvem letu sodeluje10 držav:</vt:lpstr>
      <vt:lpstr>Koraki</vt:lpstr>
      <vt:lpstr>Ključnega pomena je ozaveščanje! </vt:lpstr>
      <vt:lpstr>Drugi korak – Pregled </vt:lpstr>
      <vt:lpstr>Anketa o biotski raznovrstnosti (5-6 let)</vt:lpstr>
      <vt:lpstr>Anketa o biotski raznovrstnosti(6-7let)</vt:lpstr>
      <vt:lpstr>Anketa o biotski raznovrstnosti Navodila</vt:lpstr>
      <vt:lpstr>Raznolikost habitata</vt:lpstr>
      <vt:lpstr>Kartiranje habitata</vt:lpstr>
      <vt:lpstr>Primeri</vt:lpstr>
      <vt:lpstr>Priprava</vt:lpstr>
      <vt:lpstr>Potreben material</vt:lpstr>
      <vt:lpstr>Prva možnost – uporaba Google Maps</vt:lpstr>
      <vt:lpstr>Druga možnost – Narišite zemljevid območja in označite meje</vt:lpstr>
      <vt:lpstr>Kartiranje habitata</vt:lpstr>
      <vt:lpstr>Kartiranje habitata</vt:lpstr>
      <vt:lpstr>Raziščite svoj habitat!</vt:lpstr>
      <vt:lpstr>Zabeležite prisotne vrste </vt:lpstr>
      <vt:lpstr>Kako raziskovati in evidentirati?</vt:lpstr>
      <vt:lpstr>Primer – Raziskovalni zvezek</vt:lpstr>
      <vt:lpstr>Primer znanstveno podatkovnega lista</vt:lpstr>
      <vt:lpstr>Nikoli ne nehajte raziskovati …</vt:lpstr>
      <vt:lpstr>Tretji korak- Ukrep</vt:lpstr>
      <vt:lpstr>Tretji korak - Ukrep</vt:lpstr>
      <vt:lpstr>Tretji korak – Ukrep </vt:lpstr>
      <vt:lpstr>Četrti korak – Spremljanje &amp; vrednotenje </vt:lpstr>
      <vt:lpstr>Vzorec grafa, ki prikazuje povečanje ravni ozaveščenosti med začetkom in koncem prvega leta</vt:lpstr>
      <vt:lpstr>Primer zemljevida habitata v prvem letu</vt:lpstr>
      <vt:lpstr>Povezava z učnim načrtom</vt:lpstr>
      <vt:lpstr>Peti korak – Poročilo</vt:lpstr>
      <vt:lpstr>Pogled naprej …</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dc:title>
  <dc:creator>Rachel Boyle</dc:creator>
  <cp:lastModifiedBy>Dunja</cp:lastModifiedBy>
  <cp:revision>137</cp:revision>
  <dcterms:created xsi:type="dcterms:W3CDTF">2015-08-17T14:51:08Z</dcterms:created>
  <dcterms:modified xsi:type="dcterms:W3CDTF">2015-12-14T09:10:27Z</dcterms:modified>
</cp:coreProperties>
</file>